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6"/>
  </p:notesMasterIdLst>
  <p:handoutMasterIdLst>
    <p:handoutMasterId r:id="rId27"/>
  </p:handoutMasterIdLst>
  <p:sldIdLst>
    <p:sldId id="271" r:id="rId2"/>
    <p:sldId id="320" r:id="rId3"/>
    <p:sldId id="321" r:id="rId4"/>
    <p:sldId id="269" r:id="rId5"/>
    <p:sldId id="303" r:id="rId6"/>
    <p:sldId id="304" r:id="rId7"/>
    <p:sldId id="305" r:id="rId8"/>
    <p:sldId id="309" r:id="rId9"/>
    <p:sldId id="313" r:id="rId10"/>
    <p:sldId id="310" r:id="rId11"/>
    <p:sldId id="314" r:id="rId12"/>
    <p:sldId id="315" r:id="rId13"/>
    <p:sldId id="316" r:id="rId14"/>
    <p:sldId id="311" r:id="rId15"/>
    <p:sldId id="317" r:id="rId16"/>
    <p:sldId id="319" r:id="rId17"/>
    <p:sldId id="322" r:id="rId18"/>
    <p:sldId id="306" r:id="rId19"/>
    <p:sldId id="323" r:id="rId20"/>
    <p:sldId id="324" r:id="rId21"/>
    <p:sldId id="325" r:id="rId22"/>
    <p:sldId id="326" r:id="rId23"/>
    <p:sldId id="308" r:id="rId24"/>
    <p:sldId id="273" r:id="rId2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cution" id="{B1CA9A16-9E04-DB48-B7B6-343C7F7A349A}">
          <p14:sldIdLst>
            <p14:sldId id="271"/>
            <p14:sldId id="320"/>
            <p14:sldId id="321"/>
            <p14:sldId id="269"/>
            <p14:sldId id="303"/>
            <p14:sldId id="304"/>
          </p14:sldIdLst>
        </p14:section>
        <p14:section name="Gradient Importance Learning" id="{DC8303B8-EC6C-A54C-8F49-E2AFD7F94AB5}">
          <p14:sldIdLst>
            <p14:sldId id="305"/>
            <p14:sldId id="309"/>
            <p14:sldId id="313"/>
            <p14:sldId id="310"/>
            <p14:sldId id="314"/>
            <p14:sldId id="315"/>
            <p14:sldId id="316"/>
            <p14:sldId id="311"/>
            <p14:sldId id="317"/>
            <p14:sldId id="319"/>
            <p14:sldId id="322"/>
          </p14:sldIdLst>
        </p14:section>
        <p14:section name="Experiment Results" id="{8E39E072-5B57-B040-8DD2-1B123E8EEDC9}">
          <p14:sldIdLst>
            <p14:sldId id="306"/>
            <p14:sldId id="323"/>
            <p14:sldId id="324"/>
            <p14:sldId id="325"/>
            <p14:sldId id="326"/>
            <p14:sldId id="308"/>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04" autoAdjust="0"/>
    <p:restoredTop sz="64386" autoAdjust="0"/>
  </p:normalViewPr>
  <p:slideViewPr>
    <p:cSldViewPr snapToGrid="0">
      <p:cViewPr varScale="1">
        <p:scale>
          <a:sx n="77" d="100"/>
          <a:sy n="77" d="100"/>
        </p:scale>
        <p:origin x="2288" y="176"/>
      </p:cViewPr>
      <p:guideLst/>
    </p:cSldViewPr>
  </p:slideViewPr>
  <p:notesTextViewPr>
    <p:cViewPr>
      <p:scale>
        <a:sx n="1" d="1"/>
        <a:sy n="1" d="1"/>
      </p:scale>
      <p:origin x="0" y="0"/>
    </p:cViewPr>
  </p:notesTextViewPr>
  <p:notesViewPr>
    <p:cSldViewPr snapToGrid="0">
      <p:cViewPr varScale="1">
        <p:scale>
          <a:sx n="98" d="100"/>
          <a:sy n="98" d="100"/>
        </p:scale>
        <p:origin x="1675"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lley Rusincovitch" userId="c2430f47adc1a984" providerId="LiveId" clId="{CAD6B7C3-595F-4F27-AFA9-19DD2EC6EC74}"/>
    <pc:docChg chg="custSel delSld modNotesMaster modHandout">
      <pc:chgData name="Shelley Rusincovitch" userId="c2430f47adc1a984" providerId="LiveId" clId="{CAD6B7C3-595F-4F27-AFA9-19DD2EC6EC74}" dt="2019-01-10T16:08:46.614" v="4"/>
      <pc:docMkLst>
        <pc:docMk/>
      </pc:docMkLst>
    </pc:docChg>
  </pc:docChgLst>
  <pc:docChgLst>
    <pc:chgData name="Shelley Rusincovitch" userId="c2430f47adc1a984" providerId="LiveId" clId="{C58A0939-45F5-4B54-A9FD-FE79E2BDFDE2}"/>
    <pc:docChg chg="undo custSel addSld delSld modSld">
      <pc:chgData name="Shelley Rusincovitch" userId="c2430f47adc1a984" providerId="LiveId" clId="{C58A0939-45F5-4B54-A9FD-FE79E2BDFDE2}" dt="2019-01-18T14:59:54.934" v="114" actId="20577"/>
      <pc:docMkLst>
        <pc:docMk/>
      </pc:docMkLst>
      <pc:sldChg chg="modSp">
        <pc:chgData name="Shelley Rusincovitch" userId="c2430f47adc1a984" providerId="LiveId" clId="{C58A0939-45F5-4B54-A9FD-FE79E2BDFDE2}" dt="2019-01-18T14:59:54.934" v="114" actId="20577"/>
        <pc:sldMkLst>
          <pc:docMk/>
          <pc:sldMk cId="3339992308" sldId="256"/>
        </pc:sldMkLst>
        <pc:spChg chg="mod">
          <ac:chgData name="Shelley Rusincovitch" userId="c2430f47adc1a984" providerId="LiveId" clId="{C58A0939-45F5-4B54-A9FD-FE79E2BDFDE2}" dt="2019-01-18T14:59:54.934" v="114" actId="20577"/>
          <ac:spMkLst>
            <pc:docMk/>
            <pc:sldMk cId="3339992308" sldId="256"/>
            <ac:spMk id="3" creationId="{78099EDE-FBD5-4DD9-A601-562C54ECE72E}"/>
          </ac:spMkLst>
        </pc:spChg>
      </pc:sldChg>
      <pc:sldChg chg="modSp">
        <pc:chgData name="Shelley Rusincovitch" userId="c2430f47adc1a984" providerId="LiveId" clId="{C58A0939-45F5-4B54-A9FD-FE79E2BDFDE2}" dt="2019-01-18T14:58:43.998" v="99" actId="20577"/>
        <pc:sldMkLst>
          <pc:docMk/>
          <pc:sldMk cId="756579583" sldId="258"/>
        </pc:sldMkLst>
        <pc:spChg chg="mod">
          <ac:chgData name="Shelley Rusincovitch" userId="c2430f47adc1a984" providerId="LiveId" clId="{C58A0939-45F5-4B54-A9FD-FE79E2BDFDE2}" dt="2019-01-18T14:58:43.998" v="99" actId="20577"/>
          <ac:spMkLst>
            <pc:docMk/>
            <pc:sldMk cId="756579583" sldId="258"/>
            <ac:spMk id="2" creationId="{4E40D2A4-0D01-46A7-A85E-1ED8CA55FB6A}"/>
          </ac:spMkLst>
        </pc:spChg>
        <pc:spChg chg="mod">
          <ac:chgData name="Shelley Rusincovitch" userId="c2430f47adc1a984" providerId="LiveId" clId="{C58A0939-45F5-4B54-A9FD-FE79E2BDFDE2}" dt="2019-01-18T14:58:41.834" v="92" actId="20577"/>
          <ac:spMkLst>
            <pc:docMk/>
            <pc:sldMk cId="756579583" sldId="258"/>
            <ac:spMk id="4" creationId="{AE3BDA2C-AA1F-4A4C-B8B8-3909859097C7}"/>
          </ac:spMkLst>
        </pc:spChg>
      </pc:sldChg>
      <pc:sldChg chg="del">
        <pc:chgData name="Shelley Rusincovitch" userId="c2430f47adc1a984" providerId="LiveId" clId="{C58A0939-45F5-4B54-A9FD-FE79E2BDFDE2}" dt="2019-01-18T14:58:36.900" v="85" actId="2696"/>
        <pc:sldMkLst>
          <pc:docMk/>
          <pc:sldMk cId="248508311" sldId="260"/>
        </pc:sldMkLst>
      </pc:sldChg>
      <pc:sldChg chg="del">
        <pc:chgData name="Shelley Rusincovitch" userId="c2430f47adc1a984" providerId="LiveId" clId="{C58A0939-45F5-4B54-A9FD-FE79E2BDFDE2}" dt="2019-01-18T14:58:27.466" v="74" actId="2696"/>
        <pc:sldMkLst>
          <pc:docMk/>
          <pc:sldMk cId="2547843446" sldId="261"/>
        </pc:sldMkLst>
      </pc:sldChg>
      <pc:sldChg chg="modSp del">
        <pc:chgData name="Shelley Rusincovitch" userId="c2430f47adc1a984" providerId="LiveId" clId="{C58A0939-45F5-4B54-A9FD-FE79E2BDFDE2}" dt="2019-01-18T14:59:01.460" v="113" actId="2696"/>
        <pc:sldMkLst>
          <pc:docMk/>
          <pc:sldMk cId="2918780310" sldId="262"/>
        </pc:sldMkLst>
        <pc:spChg chg="mod">
          <ac:chgData name="Shelley Rusincovitch" userId="c2430f47adc1a984" providerId="LiveId" clId="{C58A0939-45F5-4B54-A9FD-FE79E2BDFDE2}" dt="2019-01-18T14:58:25.846" v="73" actId="6549"/>
          <ac:spMkLst>
            <pc:docMk/>
            <pc:sldMk cId="2918780310" sldId="262"/>
            <ac:spMk id="10" creationId="{45939B2F-D5BB-4D6C-8353-7EBA46012DC2}"/>
          </ac:spMkLst>
        </pc:spChg>
      </pc:sldChg>
      <pc:sldChg chg="del">
        <pc:chgData name="Shelley Rusincovitch" userId="c2430f47adc1a984" providerId="LiveId" clId="{C58A0939-45F5-4B54-A9FD-FE79E2BDFDE2}" dt="2019-01-18T14:58:30.480" v="77" actId="2696"/>
        <pc:sldMkLst>
          <pc:docMk/>
          <pc:sldMk cId="1171365876" sldId="263"/>
        </pc:sldMkLst>
      </pc:sldChg>
      <pc:sldChg chg="addSp delSp modSp add">
        <pc:chgData name="Shelley Rusincovitch" userId="c2430f47adc1a984" providerId="LiveId" clId="{C58A0939-45F5-4B54-A9FD-FE79E2BDFDE2}" dt="2019-01-18T14:58:57.995" v="112" actId="20577"/>
        <pc:sldMkLst>
          <pc:docMk/>
          <pc:sldMk cId="2544753162" sldId="263"/>
        </pc:sldMkLst>
        <pc:spChg chg="del">
          <ac:chgData name="Shelley Rusincovitch" userId="c2430f47adc1a984" providerId="LiveId" clId="{C58A0939-45F5-4B54-A9FD-FE79E2BDFDE2}" dt="2019-01-18T14:58:54.665" v="101"/>
          <ac:spMkLst>
            <pc:docMk/>
            <pc:sldMk cId="2544753162" sldId="263"/>
            <ac:spMk id="2" creationId="{B0FC1912-CA99-4971-B848-8D66926181A3}"/>
          </ac:spMkLst>
        </pc:spChg>
        <pc:spChg chg="del">
          <ac:chgData name="Shelley Rusincovitch" userId="c2430f47adc1a984" providerId="LiveId" clId="{C58A0939-45F5-4B54-A9FD-FE79E2BDFDE2}" dt="2019-01-18T14:58:54.665" v="101"/>
          <ac:spMkLst>
            <pc:docMk/>
            <pc:sldMk cId="2544753162" sldId="263"/>
            <ac:spMk id="3" creationId="{1F1A525C-6442-4C95-A7AB-F1D52AB7FF6A}"/>
          </ac:spMkLst>
        </pc:spChg>
        <pc:spChg chg="del">
          <ac:chgData name="Shelley Rusincovitch" userId="c2430f47adc1a984" providerId="LiveId" clId="{C58A0939-45F5-4B54-A9FD-FE79E2BDFDE2}" dt="2019-01-18T14:58:54.665" v="101"/>
          <ac:spMkLst>
            <pc:docMk/>
            <pc:sldMk cId="2544753162" sldId="263"/>
            <ac:spMk id="4" creationId="{60535B9C-D9AA-47C8-BB09-9356E3DDA904}"/>
          </ac:spMkLst>
        </pc:spChg>
        <pc:spChg chg="add mod">
          <ac:chgData name="Shelley Rusincovitch" userId="c2430f47adc1a984" providerId="LiveId" clId="{C58A0939-45F5-4B54-A9FD-FE79E2BDFDE2}" dt="2019-01-18T14:58:57.995" v="112" actId="20577"/>
          <ac:spMkLst>
            <pc:docMk/>
            <pc:sldMk cId="2544753162" sldId="263"/>
            <ac:spMk id="5" creationId="{3880C59B-4B77-4B98-99A8-005588F428E4}"/>
          </ac:spMkLst>
        </pc:spChg>
      </pc:sldChg>
      <pc:sldChg chg="del">
        <pc:chgData name="Shelley Rusincovitch" userId="c2430f47adc1a984" providerId="LiveId" clId="{C58A0939-45F5-4B54-A9FD-FE79E2BDFDE2}" dt="2019-01-18T14:58:33.906" v="82" actId="2696"/>
        <pc:sldMkLst>
          <pc:docMk/>
          <pc:sldMk cId="1919688572" sldId="264"/>
        </pc:sldMkLst>
      </pc:sldChg>
      <pc:sldChg chg="del">
        <pc:chgData name="Shelley Rusincovitch" userId="c2430f47adc1a984" providerId="LiveId" clId="{C58A0939-45F5-4B54-A9FD-FE79E2BDFDE2}" dt="2019-01-18T14:58:38.290" v="86" actId="2696"/>
        <pc:sldMkLst>
          <pc:docMk/>
          <pc:sldMk cId="153423123" sldId="265"/>
        </pc:sldMkLst>
      </pc:sldChg>
      <pc:sldChg chg="del">
        <pc:chgData name="Shelley Rusincovitch" userId="c2430f47adc1a984" providerId="LiveId" clId="{C58A0939-45F5-4B54-A9FD-FE79E2BDFDE2}" dt="2019-01-18T14:58:31.350" v="78" actId="2696"/>
        <pc:sldMkLst>
          <pc:docMk/>
          <pc:sldMk cId="2946438942" sldId="268"/>
        </pc:sldMkLst>
      </pc:sldChg>
      <pc:sldChg chg="del">
        <pc:chgData name="Shelley Rusincovitch" userId="c2430f47adc1a984" providerId="LiveId" clId="{C58A0939-45F5-4B54-A9FD-FE79E2BDFDE2}" dt="2019-01-18T14:58:28.497" v="75" actId="2696"/>
        <pc:sldMkLst>
          <pc:docMk/>
          <pc:sldMk cId="3236640914" sldId="270"/>
        </pc:sldMkLst>
      </pc:sldChg>
      <pc:sldChg chg="del">
        <pc:chgData name="Shelley Rusincovitch" userId="c2430f47adc1a984" providerId="LiveId" clId="{C58A0939-45F5-4B54-A9FD-FE79E2BDFDE2}" dt="2019-01-18T14:58:29.718" v="76" actId="2696"/>
        <pc:sldMkLst>
          <pc:docMk/>
          <pc:sldMk cId="3744691686" sldId="272"/>
        </pc:sldMkLst>
      </pc:sldChg>
      <pc:sldChg chg="del">
        <pc:chgData name="Shelley Rusincovitch" userId="c2430f47adc1a984" providerId="LiveId" clId="{C58A0939-45F5-4B54-A9FD-FE79E2BDFDE2}" dt="2019-01-18T14:58:38.840" v="87" actId="2696"/>
        <pc:sldMkLst>
          <pc:docMk/>
          <pc:sldMk cId="281986146" sldId="273"/>
        </pc:sldMkLst>
      </pc:sldChg>
      <pc:sldChg chg="del">
        <pc:chgData name="Shelley Rusincovitch" userId="c2430f47adc1a984" providerId="LiveId" clId="{C58A0939-45F5-4B54-A9FD-FE79E2BDFDE2}" dt="2019-01-18T14:58:31.903" v="79" actId="2696"/>
        <pc:sldMkLst>
          <pc:docMk/>
          <pc:sldMk cId="3742019178" sldId="274"/>
        </pc:sldMkLst>
      </pc:sldChg>
      <pc:sldChg chg="del">
        <pc:chgData name="Shelley Rusincovitch" userId="c2430f47adc1a984" providerId="LiveId" clId="{C58A0939-45F5-4B54-A9FD-FE79E2BDFDE2}" dt="2019-01-18T14:58:32.403" v="80" actId="2696"/>
        <pc:sldMkLst>
          <pc:docMk/>
          <pc:sldMk cId="1549714347" sldId="275"/>
        </pc:sldMkLst>
      </pc:sldChg>
      <pc:sldChg chg="del">
        <pc:chgData name="Shelley Rusincovitch" userId="c2430f47adc1a984" providerId="LiveId" clId="{C58A0939-45F5-4B54-A9FD-FE79E2BDFDE2}" dt="2019-01-18T14:58:32.963" v="81" actId="2696"/>
        <pc:sldMkLst>
          <pc:docMk/>
          <pc:sldMk cId="1906248706" sldId="276"/>
        </pc:sldMkLst>
      </pc:sldChg>
      <pc:sldChg chg="del">
        <pc:chgData name="Shelley Rusincovitch" userId="c2430f47adc1a984" providerId="LiveId" clId="{C58A0939-45F5-4B54-A9FD-FE79E2BDFDE2}" dt="2019-01-18T14:58:34.410" v="83" actId="2696"/>
        <pc:sldMkLst>
          <pc:docMk/>
          <pc:sldMk cId="241850594" sldId="277"/>
        </pc:sldMkLst>
      </pc:sldChg>
      <pc:sldChg chg="del">
        <pc:chgData name="Shelley Rusincovitch" userId="c2430f47adc1a984" providerId="LiveId" clId="{C58A0939-45F5-4B54-A9FD-FE79E2BDFDE2}" dt="2019-01-18T14:58:35.130" v="84" actId="2696"/>
        <pc:sldMkLst>
          <pc:docMk/>
          <pc:sldMk cId="497855110" sldId="278"/>
        </pc:sldMkLst>
      </pc:sldChg>
    </pc:docChg>
  </pc:docChgLst>
  <pc:docChgLst>
    <pc:chgData name="Shelley Rusincovitch" userId="c2430f47adc1a984" providerId="LiveId" clId="{7302FED7-4646-4FA6-B100-46F43DC7AE0A}"/>
    <pc:docChg chg="addSld modSld">
      <pc:chgData name="Shelley Rusincovitch" userId="c2430f47adc1a984" providerId="LiveId" clId="{7302FED7-4646-4FA6-B100-46F43DC7AE0A}" dt="2019-01-10T22:24:52.270" v="66" actId="20577"/>
      <pc:docMkLst>
        <pc:docMk/>
      </pc:docMkLst>
    </pc:docChg>
  </pc:docChgLst>
  <pc:docChgLst>
    <pc:chgData name="Shelley Rusincovitch" userId="c2430f47adc1a984" providerId="LiveId" clId="{C5C4FD9C-17E1-496A-BE13-FF636E0CBE06}"/>
    <pc:docChg chg="undo custSel addSld delSld modSld sldOrd modMainMaster">
      <pc:chgData name="Shelley Rusincovitch" userId="c2430f47adc1a984" providerId="LiveId" clId="{C5C4FD9C-17E1-496A-BE13-FF636E0CBE06}" dt="2019-01-07T22:13:38.568" v="2774" actId="20577"/>
      <pc:docMkLst>
        <pc:docMk/>
      </pc:docMkLst>
      <pc:sldChg chg="modSp">
        <pc:chgData name="Shelley Rusincovitch" userId="c2430f47adc1a984" providerId="LiveId" clId="{C5C4FD9C-17E1-496A-BE13-FF636E0CBE06}" dt="2019-01-07T16:46:05.811" v="60" actId="20577"/>
        <pc:sldMkLst>
          <pc:docMk/>
          <pc:sldMk cId="3339992308" sldId="256"/>
        </pc:sldMkLst>
        <pc:spChg chg="mod">
          <ac:chgData name="Shelley Rusincovitch" userId="c2430f47adc1a984" providerId="LiveId" clId="{C5C4FD9C-17E1-496A-BE13-FF636E0CBE06}" dt="2019-01-07T16:46:05.811" v="60" actId="20577"/>
          <ac:spMkLst>
            <pc:docMk/>
            <pc:sldMk cId="3339992308" sldId="256"/>
            <ac:spMk id="3" creationId="{78099EDE-FBD5-4DD9-A601-562C54ECE72E}"/>
          </ac:spMkLst>
        </pc:spChg>
      </pc:sldChg>
      <pc:sldChg chg="addSp modSp">
        <pc:chgData name="Shelley Rusincovitch" userId="c2430f47adc1a984" providerId="LiveId" clId="{C5C4FD9C-17E1-496A-BE13-FF636E0CBE06}" dt="2019-01-07T16:49:39.216" v="139" actId="20577"/>
        <pc:sldMkLst>
          <pc:docMk/>
          <pc:sldMk cId="756579583" sldId="258"/>
        </pc:sldMkLst>
        <pc:spChg chg="add mod">
          <ac:chgData name="Shelley Rusincovitch" userId="c2430f47adc1a984" providerId="LiveId" clId="{C5C4FD9C-17E1-496A-BE13-FF636E0CBE06}" dt="2019-01-07T16:49:39.216" v="139" actId="20577"/>
          <ac:spMkLst>
            <pc:docMk/>
            <pc:sldMk cId="756579583" sldId="258"/>
            <ac:spMk id="2" creationId="{4E40D2A4-0D01-46A7-A85E-1ED8CA55FB6A}"/>
          </ac:spMkLst>
        </pc:spChg>
        <pc:spChg chg="mod">
          <ac:chgData name="Shelley Rusincovitch" userId="c2430f47adc1a984" providerId="LiveId" clId="{C5C4FD9C-17E1-496A-BE13-FF636E0CBE06}" dt="2019-01-07T16:48:39.089" v="81" actId="20577"/>
          <ac:spMkLst>
            <pc:docMk/>
            <pc:sldMk cId="756579583" sldId="258"/>
            <ac:spMk id="4" creationId="{AE3BDA2C-AA1F-4A4C-B8B8-3909859097C7}"/>
          </ac:spMkLst>
        </pc:spChg>
      </pc:sldChg>
      <pc:sldMasterChg chg="addSp modSp modSldLayout">
        <pc:chgData name="Shelley Rusincovitch" userId="c2430f47adc1a984" providerId="LiveId" clId="{C5C4FD9C-17E1-496A-BE13-FF636E0CBE06}" dt="2019-01-07T21:29:17.925" v="2017" actId="1035"/>
        <pc:sldMasterMkLst>
          <pc:docMk/>
          <pc:sldMasterMk cId="2840691841" sldId="2147483660"/>
        </pc:sldMasterMkLst>
        <pc:picChg chg="add mod modCrop">
          <ac:chgData name="Shelley Rusincovitch" userId="c2430f47adc1a984" providerId="LiveId" clId="{C5C4FD9C-17E1-496A-BE13-FF636E0CBE06}" dt="2019-01-07T16:48:14.582" v="74" actId="1076"/>
          <ac:picMkLst>
            <pc:docMk/>
            <pc:sldMasterMk cId="2840691841" sldId="2147483660"/>
            <ac:picMk id="9" creationId="{03313AF7-2C78-4A52-BF34-3A1F97EC220A}"/>
          </ac:picMkLst>
        </pc:picChg>
        <pc:sldLayoutChg chg="addSp delSp modSp">
          <pc:chgData name="Shelley Rusincovitch" userId="c2430f47adc1a984" providerId="LiveId" clId="{C5C4FD9C-17E1-496A-BE13-FF636E0CBE06}" dt="2019-01-07T21:29:17.925" v="2017" actId="1035"/>
          <pc:sldLayoutMkLst>
            <pc:docMk/>
            <pc:sldMasterMk cId="2840691841" sldId="2147483660"/>
            <pc:sldLayoutMk cId="992946603" sldId="2147483664"/>
          </pc:sldLayoutMkLst>
          <pc:picChg chg="del">
            <ac:chgData name="Shelley Rusincovitch" userId="c2430f47adc1a984" providerId="LiveId" clId="{C5C4FD9C-17E1-496A-BE13-FF636E0CBE06}" dt="2019-01-07T21:28:52.492" v="1954" actId="478"/>
            <ac:picMkLst>
              <pc:docMk/>
              <pc:sldMasterMk cId="2840691841" sldId="2147483660"/>
              <pc:sldLayoutMk cId="992946603" sldId="2147483664"/>
              <ac:picMk id="6" creationId="{451F5154-D434-41B3-9D40-264BD460AA12}"/>
            </ac:picMkLst>
          </pc:picChg>
          <pc:picChg chg="del">
            <ac:chgData name="Shelley Rusincovitch" userId="c2430f47adc1a984" providerId="LiveId" clId="{C5C4FD9C-17E1-496A-BE13-FF636E0CBE06}" dt="2019-01-07T21:28:48.873" v="1953" actId="478"/>
            <ac:picMkLst>
              <pc:docMk/>
              <pc:sldMasterMk cId="2840691841" sldId="2147483660"/>
              <pc:sldLayoutMk cId="992946603" sldId="2147483664"/>
              <ac:picMk id="7" creationId="{9873DAFC-368B-4FC5-AF70-24464C6BC800}"/>
            </ac:picMkLst>
          </pc:picChg>
          <pc:picChg chg="add mod">
            <ac:chgData name="Shelley Rusincovitch" userId="c2430f47adc1a984" providerId="LiveId" clId="{C5C4FD9C-17E1-496A-BE13-FF636E0CBE06}" dt="2019-01-07T21:29:17.925" v="2017" actId="1035"/>
            <ac:picMkLst>
              <pc:docMk/>
              <pc:sldMasterMk cId="2840691841" sldId="2147483660"/>
              <pc:sldLayoutMk cId="992946603" sldId="2147483664"/>
              <ac:picMk id="8" creationId="{62DC9F57-F039-45AC-B252-AC36A5F46978}"/>
            </ac:picMkLst>
          </pc:picChg>
          <pc:picChg chg="add mod">
            <ac:chgData name="Shelley Rusincovitch" userId="c2430f47adc1a984" providerId="LiveId" clId="{C5C4FD9C-17E1-496A-BE13-FF636E0CBE06}" dt="2019-01-07T21:29:17.925" v="2017" actId="1035"/>
            <ac:picMkLst>
              <pc:docMk/>
              <pc:sldMasterMk cId="2840691841" sldId="2147483660"/>
              <pc:sldLayoutMk cId="992946603" sldId="2147483664"/>
              <ac:picMk id="10" creationId="{F136D3D0-0351-451C-9A03-AB76901B6D7C}"/>
            </ac:picMkLst>
          </pc:picChg>
          <pc:picChg chg="del">
            <ac:chgData name="Shelley Rusincovitch" userId="c2430f47adc1a984" providerId="LiveId" clId="{C5C4FD9C-17E1-496A-BE13-FF636E0CBE06}" dt="2019-01-07T21:28:55.951" v="1955" actId="478"/>
            <ac:picMkLst>
              <pc:docMk/>
              <pc:sldMasterMk cId="2840691841" sldId="2147483660"/>
              <pc:sldLayoutMk cId="992946603" sldId="2147483664"/>
              <ac:picMk id="11" creationId="{F1C3B84E-EEF8-46AA-A3A5-4B2658D30985}"/>
            </ac:picMkLst>
          </pc:picChg>
          <pc:picChg chg="del">
            <ac:chgData name="Shelley Rusincovitch" userId="c2430f47adc1a984" providerId="LiveId" clId="{C5C4FD9C-17E1-496A-BE13-FF636E0CBE06}" dt="2019-01-07T21:28:55.951" v="1955" actId="478"/>
            <ac:picMkLst>
              <pc:docMk/>
              <pc:sldMasterMk cId="2840691841" sldId="2147483660"/>
              <pc:sldLayoutMk cId="992946603" sldId="2147483664"/>
              <ac:picMk id="12" creationId="{0DF1ABBA-DDF5-4A44-9766-6A9E22DE57F4}"/>
            </ac:picMkLst>
          </pc:picChg>
          <pc:picChg chg="add mod">
            <ac:chgData name="Shelley Rusincovitch" userId="c2430f47adc1a984" providerId="LiveId" clId="{C5C4FD9C-17E1-496A-BE13-FF636E0CBE06}" dt="2019-01-07T21:29:17.925" v="2017" actId="1035"/>
            <ac:picMkLst>
              <pc:docMk/>
              <pc:sldMasterMk cId="2840691841" sldId="2147483660"/>
              <pc:sldLayoutMk cId="992946603" sldId="2147483664"/>
              <ac:picMk id="13" creationId="{58FAB422-C8A9-443E-AB94-6DB55495530C}"/>
            </ac:picMkLst>
          </pc:picChg>
          <pc:picChg chg="add mod">
            <ac:chgData name="Shelley Rusincovitch" userId="c2430f47adc1a984" providerId="LiveId" clId="{C5C4FD9C-17E1-496A-BE13-FF636E0CBE06}" dt="2019-01-07T21:29:17.925" v="2017" actId="1035"/>
            <ac:picMkLst>
              <pc:docMk/>
              <pc:sldMasterMk cId="2840691841" sldId="2147483660"/>
              <pc:sldLayoutMk cId="992946603" sldId="2147483664"/>
              <ac:picMk id="14" creationId="{857E6272-41B0-48FC-B7C8-4CC35439F6DD}"/>
            </ac:picMkLst>
          </pc:picChg>
        </pc:sldLayoutChg>
        <pc:sldLayoutChg chg="addSp delSp modSp">
          <pc:chgData name="Shelley Rusincovitch" userId="c2430f47adc1a984" providerId="LiveId" clId="{C5C4FD9C-17E1-496A-BE13-FF636E0CBE06}" dt="2019-01-07T21:29:08.658" v="1978" actId="1036"/>
          <pc:sldLayoutMkLst>
            <pc:docMk/>
            <pc:sldMasterMk cId="2840691841" sldId="2147483660"/>
            <pc:sldLayoutMk cId="4188456446" sldId="2147483665"/>
          </pc:sldLayoutMkLst>
          <pc:picChg chg="del">
            <ac:chgData name="Shelley Rusincovitch" userId="c2430f47adc1a984" providerId="LiveId" clId="{C5C4FD9C-17E1-496A-BE13-FF636E0CBE06}" dt="2019-01-07T21:28:44.710" v="1952" actId="478"/>
            <ac:picMkLst>
              <pc:docMk/>
              <pc:sldMasterMk cId="2840691841" sldId="2147483660"/>
              <pc:sldLayoutMk cId="4188456446" sldId="2147483665"/>
              <ac:picMk id="7" creationId="{1FDFCF2A-F78E-4D4B-BDED-C84AB9996E52}"/>
            </ac:picMkLst>
          </pc:picChg>
          <pc:picChg chg="del">
            <ac:chgData name="Shelley Rusincovitch" userId="c2430f47adc1a984" providerId="LiveId" clId="{C5C4FD9C-17E1-496A-BE13-FF636E0CBE06}" dt="2019-01-07T21:28:44.710" v="1952" actId="478"/>
            <ac:picMkLst>
              <pc:docMk/>
              <pc:sldMasterMk cId="2840691841" sldId="2147483660"/>
              <pc:sldLayoutMk cId="4188456446" sldId="2147483665"/>
              <ac:picMk id="10" creationId="{C4A4D7EA-DAB4-43FE-A4DC-9AE1393FF43B}"/>
            </ac:picMkLst>
          </pc:picChg>
          <pc:picChg chg="add mod">
            <ac:chgData name="Shelley Rusincovitch" userId="c2430f47adc1a984" providerId="LiveId" clId="{C5C4FD9C-17E1-496A-BE13-FF636E0CBE06}" dt="2019-01-07T21:29:08.658" v="1978" actId="1036"/>
            <ac:picMkLst>
              <pc:docMk/>
              <pc:sldMasterMk cId="2840691841" sldId="2147483660"/>
              <pc:sldLayoutMk cId="4188456446" sldId="2147483665"/>
              <ac:picMk id="12" creationId="{4A604DA1-CADB-4E66-BC64-964252648369}"/>
            </ac:picMkLst>
          </pc:picChg>
          <pc:picChg chg="del">
            <ac:chgData name="Shelley Rusincovitch" userId="c2430f47adc1a984" providerId="LiveId" clId="{C5C4FD9C-17E1-496A-BE13-FF636E0CBE06}" dt="2019-01-07T21:28:44.710" v="1952" actId="478"/>
            <ac:picMkLst>
              <pc:docMk/>
              <pc:sldMasterMk cId="2840691841" sldId="2147483660"/>
              <pc:sldLayoutMk cId="4188456446" sldId="2147483665"/>
              <ac:picMk id="13" creationId="{7D8626AE-947D-4D0E-A02B-4B13DBBC0A96}"/>
            </ac:picMkLst>
          </pc:picChg>
          <pc:picChg chg="del">
            <ac:chgData name="Shelley Rusincovitch" userId="c2430f47adc1a984" providerId="LiveId" clId="{C5C4FD9C-17E1-496A-BE13-FF636E0CBE06}" dt="2019-01-07T21:28:44.710" v="1952" actId="478"/>
            <ac:picMkLst>
              <pc:docMk/>
              <pc:sldMasterMk cId="2840691841" sldId="2147483660"/>
              <pc:sldLayoutMk cId="4188456446" sldId="2147483665"/>
              <ac:picMk id="14" creationId="{D0C03146-ECB1-4180-A576-1AD7FE40CB0A}"/>
            </ac:picMkLst>
          </pc:picChg>
          <pc:picChg chg="add mod">
            <ac:chgData name="Shelley Rusincovitch" userId="c2430f47adc1a984" providerId="LiveId" clId="{C5C4FD9C-17E1-496A-BE13-FF636E0CBE06}" dt="2019-01-07T21:29:08.658" v="1978" actId="1036"/>
            <ac:picMkLst>
              <pc:docMk/>
              <pc:sldMasterMk cId="2840691841" sldId="2147483660"/>
              <pc:sldLayoutMk cId="4188456446" sldId="2147483665"/>
              <ac:picMk id="15" creationId="{E59AB113-DF05-4AE6-9564-06EC1FAE704C}"/>
            </ac:picMkLst>
          </pc:picChg>
          <pc:picChg chg="add mod">
            <ac:chgData name="Shelley Rusincovitch" userId="c2430f47adc1a984" providerId="LiveId" clId="{C5C4FD9C-17E1-496A-BE13-FF636E0CBE06}" dt="2019-01-07T21:29:08.658" v="1978" actId="1036"/>
            <ac:picMkLst>
              <pc:docMk/>
              <pc:sldMasterMk cId="2840691841" sldId="2147483660"/>
              <pc:sldLayoutMk cId="4188456446" sldId="2147483665"/>
              <ac:picMk id="16" creationId="{5640D069-1AEB-448B-B4D3-3B80F34C74A0}"/>
            </ac:picMkLst>
          </pc:picChg>
          <pc:picChg chg="add mod">
            <ac:chgData name="Shelley Rusincovitch" userId="c2430f47adc1a984" providerId="LiveId" clId="{C5C4FD9C-17E1-496A-BE13-FF636E0CBE06}" dt="2019-01-07T21:29:08.658" v="1978" actId="1036"/>
            <ac:picMkLst>
              <pc:docMk/>
              <pc:sldMasterMk cId="2840691841" sldId="2147483660"/>
              <pc:sldLayoutMk cId="4188456446" sldId="2147483665"/>
              <ac:picMk id="17" creationId="{99476E41-65A3-4C82-AB90-DCC678B754DB}"/>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5B94DC-03DB-4A49-93CF-AD57A44F32E0}"/>
              </a:ext>
            </a:extLst>
          </p:cNvPr>
          <p:cNvSpPr>
            <a:spLocks noGrp="1"/>
          </p:cNvSpPr>
          <p:nvPr>
            <p:ph type="hdr" sz="quarter"/>
          </p:nvPr>
        </p:nvSpPr>
        <p:spPr>
          <a:xfrm>
            <a:off x="0" y="0"/>
            <a:ext cx="4068339" cy="356768"/>
          </a:xfrm>
          <a:prstGeom prst="rect">
            <a:avLst/>
          </a:prstGeom>
        </p:spPr>
        <p:txBody>
          <a:bodyPr vert="horz" lIns="94229" tIns="47114" rIns="94229" bIns="47114" rtlCol="0"/>
          <a:lstStyle>
            <a:lvl1pPr algn="l">
              <a:defRPr sz="1200"/>
            </a:lvl1pPr>
          </a:lstStyle>
          <a:p>
            <a:endParaRPr lang="en-US"/>
          </a:p>
        </p:txBody>
      </p:sp>
      <p:sp>
        <p:nvSpPr>
          <p:cNvPr id="4" name="Footer Placeholder 3">
            <a:extLst>
              <a:ext uri="{FF2B5EF4-FFF2-40B4-BE49-F238E27FC236}">
                <a16:creationId xmlns:a16="http://schemas.microsoft.com/office/drawing/2014/main" id="{D35D3FA9-D3A3-49F2-ABA7-F10A129769B6}"/>
              </a:ext>
            </a:extLst>
          </p:cNvPr>
          <p:cNvSpPr>
            <a:spLocks noGrp="1"/>
          </p:cNvSpPr>
          <p:nvPr>
            <p:ph type="ftr" sz="quarter" idx="2"/>
          </p:nvPr>
        </p:nvSpPr>
        <p:spPr>
          <a:xfrm>
            <a:off x="0" y="6745708"/>
            <a:ext cx="4068339" cy="356767"/>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E28649-684E-40C6-8D5C-89D6E205841A}"/>
              </a:ext>
            </a:extLst>
          </p:cNvPr>
          <p:cNvSpPr>
            <a:spLocks noGrp="1"/>
          </p:cNvSpPr>
          <p:nvPr>
            <p:ph type="sldNum" sz="quarter" idx="3"/>
          </p:nvPr>
        </p:nvSpPr>
        <p:spPr>
          <a:xfrm>
            <a:off x="5318506" y="6745708"/>
            <a:ext cx="4068339" cy="356767"/>
          </a:xfrm>
          <a:prstGeom prst="rect">
            <a:avLst/>
          </a:prstGeom>
        </p:spPr>
        <p:txBody>
          <a:bodyPr vert="horz" lIns="94229" tIns="47114" rIns="94229" bIns="47114" rtlCol="0" anchor="b"/>
          <a:lstStyle>
            <a:lvl1pPr algn="r">
              <a:defRPr sz="1200"/>
            </a:lvl1pPr>
          </a:lstStyle>
          <a:p>
            <a:fld id="{F3864CB1-4A92-4A05-8E2A-389CA494FD18}" type="slidenum">
              <a:rPr lang="en-US" smtClean="0"/>
              <a:t>‹#›</a:t>
            </a:fld>
            <a:endParaRPr lang="en-US"/>
          </a:p>
        </p:txBody>
      </p:sp>
    </p:spTree>
    <p:extLst>
      <p:ext uri="{BB962C8B-B14F-4D97-AF65-F5344CB8AC3E}">
        <p14:creationId xmlns:p14="http://schemas.microsoft.com/office/powerpoint/2010/main" val="802888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3701FA4F-E39D-43F9-9258-C31888D95BE9}" type="datetimeFigureOut">
              <a:rPr lang="en-US" smtClean="0"/>
              <a:t>2/3/22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7BDFDB59-1B3F-45D0-B182-340F4C53FA99}" type="slidenum">
              <a:rPr lang="en-US" smtClean="0"/>
              <a:t>‹#›</a:t>
            </a:fld>
            <a:endParaRPr lang="en-US"/>
          </a:p>
        </p:txBody>
      </p:sp>
    </p:spTree>
    <p:extLst>
      <p:ext uri="{BB962C8B-B14F-4D97-AF65-F5344CB8AC3E}">
        <p14:creationId xmlns:p14="http://schemas.microsoft.com/office/powerpoint/2010/main" val="3043715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This paper was written one year ago.</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DFDB59-1B3F-45D0-B182-340F4C53FA99}" type="slidenum">
              <a:rPr lang="en-US" smtClean="0"/>
              <a:t>1</a:t>
            </a:fld>
            <a:endParaRPr lang="en-US"/>
          </a:p>
        </p:txBody>
      </p:sp>
    </p:spTree>
    <p:extLst>
      <p:ext uri="{BB962C8B-B14F-4D97-AF65-F5344CB8AC3E}">
        <p14:creationId xmlns:p14="http://schemas.microsoft.com/office/powerpoint/2010/main" val="339263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10</a:t>
            </a:fld>
            <a:endParaRPr lang="en-US"/>
          </a:p>
        </p:txBody>
      </p:sp>
    </p:spTree>
    <p:extLst>
      <p:ext uri="{BB962C8B-B14F-4D97-AF65-F5344CB8AC3E}">
        <p14:creationId xmlns:p14="http://schemas.microsoft.com/office/powerpoint/2010/main" val="276790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From this proposition</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 the following</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proposition, we show that the gradients of some commonly used loss functions, E(^y; y), such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as cross entropy or mean squared errors, </a:t>
            </a:r>
            <a:r>
              <a:rPr lang="en-US" sz="1200" i="1" kern="1200" dirty="0" err="1">
                <a:solidFill>
                  <a:schemeClr val="tx1"/>
                </a:solidFill>
                <a:effectLst/>
                <a:latin typeface="+mn-lt"/>
                <a:ea typeface="+mn-ea"/>
                <a:cs typeface="+mn-cs"/>
              </a:rPr>
              <a:t>w.r.t.</a:t>
            </a:r>
            <a:r>
              <a:rPr lang="en-US" sz="1200" i="1" kern="1200" dirty="0">
                <a:solidFill>
                  <a:schemeClr val="tx1"/>
                </a:solidFill>
                <a:effectLst/>
                <a:latin typeface="+mn-lt"/>
                <a:ea typeface="+mn-ea"/>
                <a:cs typeface="+mn-cs"/>
              </a:rPr>
              <a:t> W1, can be formulated in the form of an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outer product. The proof and details can be found in Appendix 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11</a:t>
            </a:fld>
            <a:endParaRPr lang="en-US"/>
          </a:p>
        </p:txBody>
      </p:sp>
    </p:spTree>
    <p:extLst>
      <p:ext uri="{BB962C8B-B14F-4D97-AF65-F5344CB8AC3E}">
        <p14:creationId xmlns:p14="http://schemas.microsoft.com/office/powerpoint/2010/main" val="250437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gradients used to train the encoding</a:t>
                </a:r>
                <a:r>
                  <a:rPr lang="zh-CN" altLang="en-US" dirty="0"/>
                  <a:t> </a:t>
                </a:r>
                <a:r>
                  <a:rPr lang="en-US" dirty="0"/>
                  <a:t>layers, following regular SGD solvers, can be formulated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corresponding SGD updates for training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oMath>
                </a14:m>
                <a:r>
                  <a:rPr lang="en-US" dirty="0"/>
                  <a:t>, using learning rate </a:t>
                </a:r>
                <a14:m>
                  <m:oMath xmlns:m="http://schemas.openxmlformats.org/officeDocument/2006/math">
                    <m:r>
                      <a:rPr lang="en-US" b="0" i="1" smtClean="0">
                        <a:latin typeface="Cambria Math" panose="02040503050406030204" pitchFamily="18" charset="0"/>
                      </a:rPr>
                      <m:t>𝛼</m:t>
                    </m:r>
                  </m:oMath>
                </a14:m>
                <a:r>
                  <a:rPr lang="en-US" dirty="0"/>
                  <a:t>, are</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Instead, we consider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introducing the importance matrix A 2 [0; 1]e d to adjust the gradient descent direction</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gradients used to train the encoding</a:t>
                </a:r>
                <a:r>
                  <a:rPr lang="zh-CN" altLang="en-US" dirty="0"/>
                  <a:t> </a:t>
                </a:r>
                <a:r>
                  <a:rPr lang="en-US" dirty="0"/>
                  <a:t>layers, following regular SGD solvers, can be formulated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corresponding SGD updates for training </a:t>
                </a:r>
                <a:r>
                  <a:rPr lang="en-US" i="0" dirty="0">
                    <a:latin typeface="Cambria Math" panose="02040503050406030204" pitchFamily="18" charset="0"/>
                  </a:rPr>
                  <a:t>𝑊_𝑒𝑛𝑐</a:t>
                </a:r>
                <a:r>
                  <a:rPr lang="en-US" dirty="0"/>
                  <a:t>, using learning rate </a:t>
                </a:r>
                <a:r>
                  <a:rPr lang="en-US" b="0" i="0">
                    <a:latin typeface="Cambria Math" panose="02040503050406030204" pitchFamily="18" charset="0"/>
                  </a:rPr>
                  <a:t>𝛼</a:t>
                </a:r>
                <a:r>
                  <a:rPr lang="en-US" dirty="0"/>
                  <a:t>, are</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Instead, we consider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introducing the importance matrix A 2 [0; 1]e d to adjust the gradient descent direction as</a:t>
                </a:r>
                <a:endParaRPr lang="en-US" sz="1200" kern="1200" dirty="0">
                  <a:solidFill>
                    <a:schemeClr val="tx1"/>
                  </a:solidFill>
                  <a:effectLst/>
                  <a:latin typeface="+mn-lt"/>
                  <a:ea typeface="+mn-ea"/>
                  <a:cs typeface="+mn-cs"/>
                </a:endParaRPr>
              </a:p>
              <a:p>
                <a:endParaRPr lang="en-US" dirty="0"/>
              </a:p>
              <a:p>
                <a:r>
                  <a:rPr lang="en-US" sz="1200" i="1" kern="1200" dirty="0">
                    <a:solidFill>
                      <a:schemeClr val="tx1"/>
                    </a:solidFill>
                    <a:effectLst/>
                    <a:latin typeface="+mn-lt"/>
                    <a:ea typeface="+mn-ea"/>
                    <a:cs typeface="+mn-cs"/>
                  </a:rPr>
                  <a:t>which not only trains the model to capture information from the observed inputs that are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most useful for making accurate predictions, but also to leverage the information underlying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missingness in the data. The elements of A can be generated using the RL framework</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introduced in the next section.</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7BDFDB59-1B3F-45D0-B182-340F4C53FA99}" type="slidenum">
              <a:rPr lang="en-US" smtClean="0"/>
              <a:t>12</a:t>
            </a:fld>
            <a:endParaRPr lang="en-US"/>
          </a:p>
        </p:txBody>
      </p:sp>
    </p:spTree>
    <p:extLst>
      <p:ext uri="{BB962C8B-B14F-4D97-AF65-F5344CB8AC3E}">
        <p14:creationId xmlns:p14="http://schemas.microsoft.com/office/powerpoint/2010/main" val="4098956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gradients used to train the encoding</a:t>
                </a:r>
                <a:r>
                  <a:rPr lang="zh-CN" altLang="en-US" dirty="0"/>
                  <a:t> </a:t>
                </a:r>
                <a:r>
                  <a:rPr lang="en-US" dirty="0"/>
                  <a:t>layers, following regular SGD solvers, can be formulated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corresponding SGD updates for training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oMath>
                </a14:m>
                <a:r>
                  <a:rPr lang="en-US" dirty="0"/>
                  <a:t>, using learning rate </a:t>
                </a:r>
                <a14:m>
                  <m:oMath xmlns:m="http://schemas.openxmlformats.org/officeDocument/2006/math">
                    <m:r>
                      <a:rPr lang="en-US" b="0" i="1" smtClean="0">
                        <a:latin typeface="Cambria Math" panose="02040503050406030204" pitchFamily="18" charset="0"/>
                      </a:rPr>
                      <m:t>𝛼</m:t>
                    </m:r>
                  </m:oMath>
                </a14:m>
                <a:r>
                  <a:rPr lang="en-US" dirty="0"/>
                  <a:t>, are</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Instead, we consider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introducing the importance matrix A 2 [0; 1]e d to adjust the gradient descent direction as</a:t>
                </a:r>
                <a:endParaRPr lang="en-US" sz="1200" kern="1200" dirty="0">
                  <a:solidFill>
                    <a:schemeClr val="tx1"/>
                  </a:solidFill>
                  <a:effectLst/>
                  <a:latin typeface="+mn-lt"/>
                  <a:ea typeface="+mn-ea"/>
                  <a:cs typeface="+mn-cs"/>
                </a:endParaRP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gradients used to train the encoding</a:t>
                </a:r>
                <a:r>
                  <a:rPr lang="zh-CN" altLang="en-US" dirty="0"/>
                  <a:t> </a:t>
                </a:r>
                <a:r>
                  <a:rPr lang="en-US" dirty="0"/>
                  <a:t>layers, following regular SGD solvers, can be formulated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corresponding SGD updates for training </a:t>
                </a:r>
                <a:r>
                  <a:rPr lang="en-US" i="0" dirty="0">
                    <a:latin typeface="Cambria Math" panose="02040503050406030204" pitchFamily="18" charset="0"/>
                  </a:rPr>
                  <a:t>𝑊_𝑒𝑛𝑐</a:t>
                </a:r>
                <a:r>
                  <a:rPr lang="en-US" dirty="0"/>
                  <a:t>, using learning rate </a:t>
                </a:r>
                <a:r>
                  <a:rPr lang="en-US" b="0" i="0">
                    <a:latin typeface="Cambria Math" panose="02040503050406030204" pitchFamily="18" charset="0"/>
                  </a:rPr>
                  <a:t>𝛼</a:t>
                </a:r>
                <a:r>
                  <a:rPr lang="en-US" dirty="0"/>
                  <a:t>, are</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Instead, we consider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introducing the importance matrix A 2 [0; 1]e d to adjust the gradient descent direction as</a:t>
                </a:r>
                <a:endParaRPr lang="en-US" sz="1200" kern="1200" dirty="0">
                  <a:solidFill>
                    <a:schemeClr val="tx1"/>
                  </a:solidFill>
                  <a:effectLst/>
                  <a:latin typeface="+mn-lt"/>
                  <a:ea typeface="+mn-ea"/>
                  <a:cs typeface="+mn-cs"/>
                </a:endParaRP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7BDFDB59-1B3F-45D0-B182-340F4C53FA99}" type="slidenum">
              <a:rPr lang="en-US" smtClean="0"/>
              <a:t>13</a:t>
            </a:fld>
            <a:endParaRPr lang="en-US"/>
          </a:p>
        </p:txBody>
      </p:sp>
    </p:spTree>
    <p:extLst>
      <p:ext uri="{BB962C8B-B14F-4D97-AF65-F5344CB8AC3E}">
        <p14:creationId xmlns:p14="http://schemas.microsoft.com/office/powerpoint/2010/main" val="3611214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T is the horizon of the MDP,  </a:t>
            </a:r>
          </a:p>
          <a:p>
            <a:r>
              <a:rPr lang="en-US" sz="1200" i="1" kern="1200" dirty="0">
                <a:solidFill>
                  <a:schemeClr val="tx1"/>
                </a:solidFill>
                <a:effectLst/>
                <a:latin typeface="+mn-lt"/>
                <a:ea typeface="+mn-ea"/>
                <a:cs typeface="+mn-cs"/>
              </a:rPr>
              <a:t>\gamma [0; 1) is the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discounting factor</a:t>
            </a:r>
          </a:p>
          <a:p>
            <a:r>
              <a:rPr lang="en-US" sz="1200" i="1" kern="1200" dirty="0">
                <a:solidFill>
                  <a:schemeClr val="tx1"/>
                </a:solidFill>
                <a:effectLst/>
                <a:latin typeface="+mn-lt"/>
                <a:ea typeface="+mn-ea"/>
                <a:cs typeface="+mn-cs"/>
              </a:rPr>
              <a:t>\rho is the sequence of states and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actions drawn from the trajectory distribution determined by \pi</a:t>
            </a:r>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the running of a computer program without interrupting the run.</a:t>
            </a:r>
          </a:p>
        </p:txBody>
      </p:sp>
      <p:sp>
        <p:nvSpPr>
          <p:cNvPr id="4" name="Slide Number Placeholder 3"/>
          <p:cNvSpPr>
            <a:spLocks noGrp="1"/>
          </p:cNvSpPr>
          <p:nvPr>
            <p:ph type="sldNum" sz="quarter" idx="5"/>
          </p:nvPr>
        </p:nvSpPr>
        <p:spPr/>
        <p:txBody>
          <a:bodyPr/>
          <a:lstStyle/>
          <a:p>
            <a:fld id="{7BDFDB59-1B3F-45D0-B182-340F4C53FA99}" type="slidenum">
              <a:rPr lang="en-US" smtClean="0"/>
              <a:t>14</a:t>
            </a:fld>
            <a:endParaRPr lang="en-US"/>
          </a:p>
        </p:txBody>
      </p:sp>
    </p:spTree>
    <p:extLst>
      <p:ext uri="{BB962C8B-B14F-4D97-AF65-F5344CB8AC3E}">
        <p14:creationId xmlns:p14="http://schemas.microsoft.com/office/powerpoint/2010/main" val="1842044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fly: during the running of a computer program without interrupting the run.</a:t>
                </a:r>
              </a:p>
              <a:p>
                <a:endParaRPr lang="en-US" sz="1200" b="0" i="0" kern="1200" dirty="0">
                  <a:solidFill>
                    <a:schemeClr val="tx1"/>
                  </a:solidFill>
                  <a:effectLst/>
                  <a:latin typeface="+mn-lt"/>
                  <a:ea typeface="+mn-ea"/>
                  <a:cs typeface="+mn-cs"/>
                </a:endParaRPr>
              </a:p>
              <a:p>
                <a:r>
                  <a:rPr lang="en-US" dirty="0"/>
                  <a:t>State Space </a:t>
                </a:r>
                <a14:m>
                  <m:oMath xmlns:m="http://schemas.openxmlformats.org/officeDocument/2006/math">
                    <m:r>
                      <a:rPr lang="en-US" i="1" dirty="0" smtClean="0">
                        <a:latin typeface="Cambria Math" panose="02040503050406030204" pitchFamily="18" charset="0"/>
                      </a:rPr>
                      <m:t>𝑆</m:t>
                    </m:r>
                  </m:oMath>
                </a14:m>
                <a:r>
                  <a:rPr lang="en-US" dirty="0"/>
                  <a:t>. The state space characterizes the agent’s knowledge of the environment at each time step. </a:t>
                </a:r>
              </a:p>
              <a:p>
                <a:pPr marL="0" indent="0" algn="ctr">
                  <a:buNone/>
                </a:pP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𝑚</m:t>
                    </m:r>
                    <m:r>
                      <a:rPr lang="en-US" i="1" dirty="0">
                        <a:latin typeface="Cambria Math" panose="02040503050406030204" pitchFamily="18" charset="0"/>
                      </a:rPr>
                      <m:t>;</m:t>
                    </m:r>
                    <m:r>
                      <a:rPr lang="en-US" b="0" i="1" dirty="0" smtClean="0">
                        <a:latin typeface="Cambria Math" panose="02040503050406030204" pitchFamily="18" charset="0"/>
                      </a:rPr>
                      <m:t>𝜁</m:t>
                    </m:r>
                    <m:r>
                      <a:rPr lang="en-US" i="1" dirty="0">
                        <a:latin typeface="Cambria Math" panose="02040503050406030204" pitchFamily="18" charset="0"/>
                      </a:rPr>
                      <m:t>;</m:t>
                    </m:r>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𝑦</m:t>
                        </m:r>
                      </m:e>
                    </m:acc>
                    <m:r>
                      <a:rPr lang="en-US" i="1" dirty="0">
                        <a:latin typeface="Cambria Math" panose="02040503050406030204" pitchFamily="18" charset="0"/>
                      </a:rPr>
                      <m:t>)</m:t>
                    </m:r>
                  </m:oMath>
                </a14:m>
                <a:r>
                  <a:rPr lang="en-US" dirty="0"/>
                  <a:t> </a:t>
                </a:r>
              </a:p>
              <a:p>
                <a:r>
                  <a:rPr lang="en-US" dirty="0"/>
                  <a:t>4-tuple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outputs of the encoding layer of MLPs or the hidden states </a:t>
                </a:r>
                <a:r>
                  <a:rPr lang="en-US" dirty="0" err="1"/>
                  <a:t>ht</a:t>
                </a:r>
                <a:r>
                  <a:rPr lang="en-US" dirty="0"/>
                  <a:t> of LSTMs,</a:t>
                </a:r>
              </a:p>
              <a:p>
                <a:endParaRPr lang="en-US" dirty="0"/>
              </a:p>
              <a:p>
                <a:r>
                  <a:rPr lang="en-US" dirty="0"/>
                  <a:t>current training input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𝑑</m:t>
                        </m:r>
                      </m:sup>
                    </m:sSup>
                  </m:oMath>
                </a14:m>
                <a:endParaRPr lang="en-US" dirty="0"/>
              </a:p>
              <a:p>
                <a:r>
                  <a:rPr lang="en-US" dirty="0"/>
                  <a:t>the missing indicator </a:t>
                </a:r>
                <a14:m>
                  <m:oMath xmlns:m="http://schemas.openxmlformats.org/officeDocument/2006/math">
                    <m:r>
                      <a:rPr lang="en-US" i="1" dirty="0" smtClean="0">
                        <a:latin typeface="Cambria Math" panose="02040503050406030204" pitchFamily="18" charset="0"/>
                      </a:rPr>
                      <m:t>𝑚</m:t>
                    </m:r>
                    <m:r>
                      <a:rPr lang="en-US" b="0" i="1" dirty="0" smtClean="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𝑑</m:t>
                        </m:r>
                      </m:sup>
                    </m:sSup>
                  </m:oMath>
                </a14:m>
                <a:endParaRPr lang="en-US" dirty="0"/>
              </a:p>
              <a:p>
                <a:r>
                  <a:rPr lang="en-US" dirty="0"/>
                  <a:t>the feature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𝜁</m:t>
                    </m:r>
                  </m:oMath>
                </a14:m>
                <a:endParaRPr lang="en-US" b="0" dirty="0"/>
              </a:p>
              <a:p>
                <a:r>
                  <a:rPr lang="en-US" dirty="0"/>
                  <a:t>the predictions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oMath>
                </a14:m>
                <a:r>
                  <a:rPr lang="en-US" dirty="0"/>
                  <a:t> produced by the inference layers</a:t>
                </a:r>
              </a:p>
              <a:p>
                <a:endParaRPr lang="en-US" sz="1200" b="0" i="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 is the horizon of the MDP,  </a:t>
                </a:r>
              </a:p>
              <a:p>
                <a:r>
                  <a:rPr lang="en-US" sz="1200" i="1" kern="1200" dirty="0">
                    <a:solidFill>
                      <a:schemeClr val="tx1"/>
                    </a:solidFill>
                    <a:effectLst/>
                    <a:latin typeface="+mn-lt"/>
                    <a:ea typeface="+mn-ea"/>
                    <a:cs typeface="+mn-cs"/>
                  </a:rPr>
                  <a:t>\gamma [0; 1) is the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discounting factor</a:t>
                </a:r>
              </a:p>
              <a:p>
                <a:r>
                  <a:rPr lang="en-US" sz="1200" i="1" kern="1200" dirty="0">
                    <a:solidFill>
                      <a:schemeClr val="tx1"/>
                    </a:solidFill>
                    <a:effectLst/>
                    <a:latin typeface="+mn-lt"/>
                    <a:ea typeface="+mn-ea"/>
                    <a:cs typeface="+mn-cs"/>
                  </a:rPr>
                  <a:t>\rho is the sequence of states and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actions drawn from the trajectory distribution determined by \pi</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Reinforcement Learning aims to learn an optimal policy that maximizes expected rewards, by interacting with an unknown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an RL agent that interacts with the back-propagation process modeled as the MDP defined as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 (</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𝑅</m:t>
                    </m:r>
                    <m:r>
                      <a:rPr lang="en-US" i="1" dirty="0" smtClean="0">
                        <a:latin typeface="Cambria Math" panose="02040503050406030204" pitchFamily="18" charset="0"/>
                      </a:rPr>
                      <m:t>;</m:t>
                    </m:r>
                    <m:r>
                      <a:rPr lang="en-US" b="0" i="1" dirty="0" smtClean="0">
                        <a:latin typeface="Cambria Math" panose="02040503050406030204" pitchFamily="18" charset="0"/>
                      </a:rPr>
                      <m:t>𝛾</m:t>
                    </m:r>
                    <m:r>
                      <a:rPr lang="en-US" b="0" i="1" dirty="0" smtClean="0">
                        <a:latin typeface="Cambria Math" panose="02040503050406030204" pitchFamily="18" charset="0"/>
                      </a:rPr>
                      <m:t>)</m:t>
                    </m:r>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fly: during the running of a computer program without interrupting the run.</a:t>
                </a:r>
              </a:p>
              <a:p>
                <a:endParaRPr lang="en-US" sz="1200" b="0" i="0" kern="1200" dirty="0">
                  <a:solidFill>
                    <a:schemeClr val="tx1"/>
                  </a:solidFill>
                  <a:effectLst/>
                  <a:latin typeface="+mn-lt"/>
                  <a:ea typeface="+mn-ea"/>
                  <a:cs typeface="+mn-cs"/>
                </a:endParaRPr>
              </a:p>
              <a:p>
                <a:r>
                  <a:rPr lang="en-US" dirty="0"/>
                  <a:t>State Space </a:t>
                </a:r>
                <a:r>
                  <a:rPr lang="en-US" i="0" dirty="0">
                    <a:latin typeface="Cambria Math" panose="02040503050406030204" pitchFamily="18" charset="0"/>
                  </a:rPr>
                  <a:t>𝑆</a:t>
                </a:r>
                <a:r>
                  <a:rPr lang="en-US" dirty="0"/>
                  <a:t>. The state space characterizes the agent’s knowledge of the environment at each time step. </a:t>
                </a:r>
              </a:p>
              <a:p>
                <a:pPr marL="0" indent="0" algn="ctr">
                  <a:buNone/>
                </a:pPr>
                <a:r>
                  <a:rPr lang="en-US" i="0" dirty="0">
                    <a:latin typeface="Cambria Math" panose="02040503050406030204" pitchFamily="18" charset="0"/>
                  </a:rPr>
                  <a:t>𝑠=(</a:t>
                </a:r>
                <a:r>
                  <a:rPr lang="en-US" i="0" dirty="0" err="1">
                    <a:latin typeface="Cambria Math" panose="02040503050406030204" pitchFamily="18" charset="0"/>
                  </a:rPr>
                  <a:t>𝑥;𝑚</a:t>
                </a:r>
                <a:r>
                  <a:rPr lang="en-US" i="0" dirty="0">
                    <a:latin typeface="Cambria Math" panose="02040503050406030204" pitchFamily="18" charset="0"/>
                  </a:rPr>
                  <a:t>;</a:t>
                </a:r>
                <a:r>
                  <a:rPr lang="en-US" b="0" i="0" dirty="0">
                    <a:latin typeface="Cambria Math" panose="02040503050406030204" pitchFamily="18" charset="0"/>
                  </a:rPr>
                  <a:t>𝜁</a:t>
                </a:r>
                <a:r>
                  <a:rPr lang="en-US" i="0" dirty="0">
                    <a:latin typeface="Cambria Math" panose="02040503050406030204" pitchFamily="18" charset="0"/>
                  </a:rPr>
                  <a:t>;</a:t>
                </a:r>
                <a:r>
                  <a:rPr lang="en-US" b="0" i="0" dirty="0">
                    <a:latin typeface="Cambria Math" panose="02040503050406030204" pitchFamily="18" charset="0"/>
                  </a:rPr>
                  <a:t>𝑦 ̂</a:t>
                </a:r>
                <a:r>
                  <a:rPr lang="en-US" i="0" dirty="0">
                    <a:latin typeface="Cambria Math" panose="02040503050406030204" pitchFamily="18" charset="0"/>
                  </a:rPr>
                  <a:t>)</a:t>
                </a:r>
                <a:r>
                  <a:rPr lang="en-US" dirty="0"/>
                  <a:t> </a:t>
                </a:r>
              </a:p>
              <a:p>
                <a:r>
                  <a:rPr lang="en-US" dirty="0"/>
                  <a:t>4-tuple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outputs of the encoding layer of MLPs or the hidden states </a:t>
                </a:r>
                <a:r>
                  <a:rPr lang="en-US" dirty="0" err="1"/>
                  <a:t>ht</a:t>
                </a:r>
                <a:r>
                  <a:rPr lang="en-US" dirty="0"/>
                  <a:t> of LSTMs,</a:t>
                </a:r>
              </a:p>
              <a:p>
                <a:endParaRPr lang="en-US" dirty="0"/>
              </a:p>
              <a:p>
                <a:r>
                  <a:rPr lang="en-US" dirty="0"/>
                  <a:t>current training input </a:t>
                </a:r>
                <a:r>
                  <a:rPr lang="en-US" i="0" dirty="0">
                    <a:latin typeface="Cambria Math" panose="02040503050406030204" pitchFamily="18" charset="0"/>
                  </a:rPr>
                  <a:t>𝑥</a:t>
                </a:r>
                <a:r>
                  <a:rPr lang="en-US" b="0" i="0" dirty="0">
                    <a:latin typeface="Cambria Math" panose="02040503050406030204" pitchFamily="18" charset="0"/>
                  </a:rPr>
                  <a:t>∈</a:t>
                </a:r>
                <a:r>
                  <a:rPr lang="en-US" b="0" i="0" dirty="0">
                    <a:latin typeface="Cambria Math" panose="02040503050406030204" pitchFamily="18" charset="0"/>
                    <a:ea typeface="Cambria Math" panose="02040503050406030204" pitchFamily="18" charset="0"/>
                  </a:rPr>
                  <a:t>ℝ^𝑑</a:t>
                </a:r>
                <a:endParaRPr lang="en-US" dirty="0"/>
              </a:p>
              <a:p>
                <a:r>
                  <a:rPr lang="en-US" dirty="0"/>
                  <a:t>the missing indicator </a:t>
                </a:r>
                <a:r>
                  <a:rPr lang="en-US" i="0" dirty="0">
                    <a:latin typeface="Cambria Math" panose="02040503050406030204" pitchFamily="18" charset="0"/>
                  </a:rPr>
                  <a:t>𝑚</a:t>
                </a:r>
                <a:r>
                  <a:rPr lang="en-US" b="0" i="0" dirty="0">
                    <a:latin typeface="Cambria Math" panose="02040503050406030204" pitchFamily="18" charset="0"/>
                  </a:rPr>
                  <a:t>∈</a:t>
                </a:r>
                <a:r>
                  <a:rPr lang="en-US" i="0" dirty="0">
                    <a:latin typeface="Cambria Math" panose="02040503050406030204" pitchFamily="18" charset="0"/>
                    <a:ea typeface="Cambria Math" panose="02040503050406030204" pitchFamily="18" charset="0"/>
                  </a:rPr>
                  <a:t>ℝ^𝑑</a:t>
                </a:r>
                <a:endParaRPr lang="en-US" dirty="0"/>
              </a:p>
              <a:p>
                <a:r>
                  <a:rPr lang="en-US" dirty="0"/>
                  <a:t>the feature</a:t>
                </a:r>
                <a:r>
                  <a:rPr lang="en-US" b="0" i="0">
                    <a:latin typeface="Cambria Math" panose="02040503050406030204" pitchFamily="18" charset="0"/>
                  </a:rPr>
                  <a:t> 𝜁</a:t>
                </a:r>
                <a:endParaRPr lang="en-US" b="0" dirty="0"/>
              </a:p>
              <a:p>
                <a:r>
                  <a:rPr lang="en-US" dirty="0"/>
                  <a:t>the predictions </a:t>
                </a:r>
                <a:r>
                  <a:rPr lang="en-US" i="0" dirty="0">
                    <a:latin typeface="Cambria Math" panose="02040503050406030204" pitchFamily="18" charset="0"/>
                  </a:rPr>
                  <a:t>𝑦 ̂</a:t>
                </a:r>
                <a:r>
                  <a:rPr lang="en-US" dirty="0"/>
                  <a:t> produced by the inference layers</a:t>
                </a:r>
              </a:p>
              <a:p>
                <a:endParaRPr lang="en-US" sz="1200" b="0" i="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 is the horizon of the MDP,  </a:t>
                </a:r>
              </a:p>
              <a:p>
                <a:r>
                  <a:rPr lang="en-US" sz="1200" i="1" kern="1200" dirty="0">
                    <a:solidFill>
                      <a:schemeClr val="tx1"/>
                    </a:solidFill>
                    <a:effectLst/>
                    <a:latin typeface="+mn-lt"/>
                    <a:ea typeface="+mn-ea"/>
                    <a:cs typeface="+mn-cs"/>
                  </a:rPr>
                  <a:t>\gamma [0; 1) is the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discounting factor</a:t>
                </a:r>
              </a:p>
              <a:p>
                <a:r>
                  <a:rPr lang="en-US" sz="1200" i="1" kern="1200" dirty="0">
                    <a:solidFill>
                      <a:schemeClr val="tx1"/>
                    </a:solidFill>
                    <a:effectLst/>
                    <a:latin typeface="+mn-lt"/>
                    <a:ea typeface="+mn-ea"/>
                    <a:cs typeface="+mn-cs"/>
                  </a:rPr>
                  <a:t>\rho is the sequence of states and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actions drawn from the trajectory distribution determined by \pi</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Reinforcement Learning aims to learn an optimal policy that maximizes expected rewards, by interacting with an unknown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an RL agent that interacts with the back-propagation process modeled as the MDP defined as </a:t>
                </a:r>
                <a:r>
                  <a:rPr lang="en-US" i="0" dirty="0">
                    <a:latin typeface="Cambria Math" panose="02040503050406030204" pitchFamily="18" charset="0"/>
                  </a:rPr>
                  <a:t>𝑀= (𝑆;𝐴;𝑃;𝑅;</a:t>
                </a:r>
                <a:r>
                  <a:rPr lang="en-US" b="0" i="0" dirty="0">
                    <a:latin typeface="Cambria Math" panose="02040503050406030204" pitchFamily="18" charset="0"/>
                  </a:rPr>
                  <a:t>𝛾)</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5"/>
          </p:nvPr>
        </p:nvSpPr>
        <p:spPr/>
        <p:txBody>
          <a:bodyPr/>
          <a:lstStyle/>
          <a:p>
            <a:fld id="{7BDFDB59-1B3F-45D0-B182-340F4C53FA99}" type="slidenum">
              <a:rPr lang="en-US" smtClean="0"/>
              <a:t>15</a:t>
            </a:fld>
            <a:endParaRPr lang="en-US"/>
          </a:p>
        </p:txBody>
      </p:sp>
    </p:spTree>
    <p:extLst>
      <p:ext uri="{BB962C8B-B14F-4D97-AF65-F5344CB8AC3E}">
        <p14:creationId xmlns:p14="http://schemas.microsoft.com/office/powerpoint/2010/main" val="289083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DFDB59-1B3F-45D0-B182-340F4C53FA99}" type="slidenum">
              <a:rPr lang="en-US" smtClean="0"/>
              <a:t>16</a:t>
            </a:fld>
            <a:endParaRPr lang="en-US"/>
          </a:p>
        </p:txBody>
      </p:sp>
    </p:spTree>
    <p:extLst>
      <p:ext uri="{BB962C8B-B14F-4D97-AF65-F5344CB8AC3E}">
        <p14:creationId xmlns:p14="http://schemas.microsoft.com/office/powerpoint/2010/main" val="295044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DFDB59-1B3F-45D0-B182-340F4C53FA99}" type="slidenum">
              <a:rPr lang="en-US" smtClean="0"/>
              <a:t>17</a:t>
            </a:fld>
            <a:endParaRPr lang="en-US"/>
          </a:p>
        </p:txBody>
      </p:sp>
    </p:spTree>
    <p:extLst>
      <p:ext uri="{BB962C8B-B14F-4D97-AF65-F5344CB8AC3E}">
        <p14:creationId xmlns:p14="http://schemas.microsoft.com/office/powerpoint/2010/main" val="110501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evaluate the performance of the imputation-free prediction models trained by GIL against the existing imputation-prediction paradigm on both benchmark and real-world datasets.</a:t>
            </a:r>
          </a:p>
          <a:p>
            <a:r>
              <a:rPr lang="en-US" sz="1200" kern="1200" dirty="0">
                <a:solidFill>
                  <a:schemeClr val="tx1"/>
                </a:solidFill>
                <a:effectLst/>
                <a:latin typeface="+mn-lt"/>
                <a:ea typeface="+mn-ea"/>
                <a:cs typeface="+mn-cs"/>
              </a:rPr>
              <a:t>Imputation stage employs both state-of-the-art and classic imputation algorithms</a:t>
            </a:r>
          </a:p>
          <a:p>
            <a:r>
              <a:rPr lang="en-US" sz="1200" kern="1200" dirty="0">
                <a:solidFill>
                  <a:schemeClr val="tx1"/>
                </a:solidFill>
                <a:effectLst/>
                <a:latin typeface="+mn-lt"/>
                <a:ea typeface="+mn-ea"/>
                <a:cs typeface="+mn-cs"/>
              </a:rPr>
              <a:t>They also consider variations of the GIL method proposed in Section 2 to illustrate its robustness and flexibility.</a:t>
            </a:r>
          </a:p>
          <a:p>
            <a:endParaRPr lang="en-US" dirty="0"/>
          </a:p>
          <a:p>
            <a:r>
              <a:rPr lang="en-US" sz="1200" kern="1200" dirty="0">
                <a:solidFill>
                  <a:schemeClr val="tx1"/>
                </a:solidFill>
                <a:effectLst/>
                <a:latin typeface="+mn-lt"/>
                <a:ea typeface="+mn-ea"/>
                <a:cs typeface="+mn-cs"/>
              </a:rPr>
              <a:t>We also tested on a smaller scaled ICU time-series from 2012 </a:t>
            </a:r>
            <a:r>
              <a:rPr lang="en-US" sz="1200" kern="1200" dirty="0" err="1">
                <a:solidFill>
                  <a:schemeClr val="tx1"/>
                </a:solidFill>
                <a:effectLst/>
                <a:latin typeface="+mn-lt"/>
                <a:ea typeface="+mn-ea"/>
                <a:cs typeface="+mn-cs"/>
              </a:rPr>
              <a:t>Physionet</a:t>
            </a:r>
            <a:r>
              <a:rPr lang="en-US" sz="1200" kern="1200" dirty="0">
                <a:solidFill>
                  <a:schemeClr val="tx1"/>
                </a:solidFill>
                <a:effectLst/>
                <a:latin typeface="+mn-lt"/>
                <a:ea typeface="+mn-ea"/>
                <a:cs typeface="+mn-cs"/>
              </a:rPr>
              <a:t> challenge (Silva et al., 2012) and these results can be found in Appendix D.4. </a:t>
            </a:r>
          </a:p>
          <a:p>
            <a:r>
              <a:rPr lang="en-US" sz="1200" kern="1200" dirty="0">
                <a:solidFill>
                  <a:schemeClr val="tx1"/>
                </a:solidFill>
                <a:effectLst/>
                <a:latin typeface="+mn-lt"/>
                <a:ea typeface="+mn-ea"/>
                <a:cs typeface="+mn-cs"/>
              </a:rPr>
              <a:t>Some of the data are augmented with additional missingness to ensure sufficient missing rates and the</a:t>
            </a:r>
          </a:p>
          <a:p>
            <a:r>
              <a:rPr lang="en-US" sz="1200" kern="1200" dirty="0">
                <a:solidFill>
                  <a:schemeClr val="tx1"/>
                </a:solidFill>
                <a:effectLst/>
                <a:latin typeface="+mn-lt"/>
                <a:ea typeface="+mn-ea"/>
                <a:cs typeface="+mn-cs"/>
              </a:rPr>
              <a:t>datasets we use cover all types of missing data, i.e., missing complete at random (MCAR), MAR and MNAR (Little and Rubin, 2019).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found that the proposed method not only outperforms the baselines on all three datasets under various experimental settings, but also offers better feature representations as shown in Figure 3. </a:t>
            </a:r>
          </a:p>
          <a:p>
            <a:r>
              <a:rPr lang="en-US" sz="1200" kern="1200" dirty="0">
                <a:solidFill>
                  <a:schemeClr val="tx1"/>
                </a:solidFill>
                <a:effectLst/>
                <a:latin typeface="+mn-lt"/>
                <a:ea typeface="+mn-ea"/>
                <a:cs typeface="+mn-cs"/>
              </a:rPr>
              <a:t>We start with an overview of the baseline methods, in the following sub-section, and then proceed to present our experimental findings.</a:t>
            </a: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18</a:t>
            </a:fld>
            <a:endParaRPr lang="en-US"/>
          </a:p>
        </p:txBody>
      </p:sp>
    </p:spTree>
    <p:extLst>
      <p:ext uri="{BB962C8B-B14F-4D97-AF65-F5344CB8AC3E}">
        <p14:creationId xmlns:p14="http://schemas.microsoft.com/office/powerpoint/2010/main" val="2775414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14 commonly-utilized vital signs and lab results over a 2-hour observation window to </a:t>
            </a:r>
            <a:r>
              <a:rPr lang="en-US" dirty="0">
                <a:solidFill>
                  <a:srgbClr val="FF0000"/>
                </a:solidFill>
              </a:rPr>
              <a:t>predict whether a patient will develop septic shock in the next 4-hour window</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We consider the early prediction of septic shock using the MIMIC-III dataset, following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frameworks provided in recent data-driven works for data pre-processing (</a:t>
            </a:r>
            <a:r>
              <a:rPr lang="en-US" sz="1200" i="1" kern="1200" dirty="0" err="1">
                <a:solidFill>
                  <a:schemeClr val="tx1"/>
                </a:solidFill>
                <a:effectLst/>
                <a:latin typeface="+mn-lt"/>
                <a:ea typeface="+mn-ea"/>
                <a:cs typeface="+mn-cs"/>
              </a:rPr>
              <a:t>Sheetrit</a:t>
            </a:r>
            <a:r>
              <a:rPr lang="en-US" sz="1200" i="1" kern="1200" dirty="0">
                <a:solidFill>
                  <a:schemeClr val="tx1"/>
                </a:solidFill>
                <a:effectLst/>
                <a:latin typeface="+mn-lt"/>
                <a:ea typeface="+mn-ea"/>
                <a:cs typeface="+mn-cs"/>
              </a:rPr>
              <a:t> et al., 2017;</a:t>
            </a:r>
            <a:endParaRPr lang="en-US" sz="1200" kern="1200" dirty="0">
              <a:solidFill>
                <a:schemeClr val="tx1"/>
              </a:solidFill>
              <a:effectLst/>
              <a:latin typeface="+mn-lt"/>
              <a:ea typeface="+mn-ea"/>
              <a:cs typeface="+mn-cs"/>
            </a:endParaRPr>
          </a:p>
          <a:p>
            <a:r>
              <a:rPr lang="en-US" sz="1200" i="1" kern="1200" dirty="0" err="1">
                <a:solidFill>
                  <a:schemeClr val="tx1"/>
                </a:solidFill>
                <a:effectLst/>
                <a:latin typeface="+mn-lt"/>
                <a:ea typeface="+mn-ea"/>
                <a:cs typeface="+mn-cs"/>
              </a:rPr>
              <a:t>Fleuren</a:t>
            </a:r>
            <a:r>
              <a:rPr lang="en-US" sz="1200" i="1" kern="1200" dirty="0">
                <a:solidFill>
                  <a:schemeClr val="tx1"/>
                </a:solidFill>
                <a:effectLst/>
                <a:latin typeface="+mn-lt"/>
                <a:ea typeface="+mn-ea"/>
                <a:cs typeface="+mn-cs"/>
              </a:rPr>
              <a:t> et al., 2020; </a:t>
            </a:r>
            <a:r>
              <a:rPr lang="en-US" sz="1200" i="1" kern="1200" dirty="0" err="1">
                <a:solidFill>
                  <a:schemeClr val="tx1"/>
                </a:solidFill>
                <a:effectLst/>
                <a:latin typeface="+mn-lt"/>
                <a:ea typeface="+mn-ea"/>
                <a:cs typeface="+mn-cs"/>
              </a:rPr>
              <a:t>Khoshnevisan</a:t>
            </a:r>
            <a:r>
              <a:rPr lang="en-US" sz="1200" i="1" kern="1200" dirty="0">
                <a:solidFill>
                  <a:schemeClr val="tx1"/>
                </a:solidFill>
                <a:effectLst/>
                <a:latin typeface="+mn-lt"/>
                <a:ea typeface="+mn-ea"/>
                <a:cs typeface="+mn-cs"/>
              </a:rPr>
              <a:t> et al., 2020).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resulting dataset used for training and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testing contains 2,166 sequences each of which has length between 3 and 125, and the overall</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missing rate is 71.63%; the missing data in this dataset can be considered as a mixture of</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MCAR, MAR and MNAR. More details can be found in Appendix D.1.</a:t>
            </a:r>
            <a:endParaRPr lang="en-US" sz="1200" kern="1200" dirty="0">
              <a:solidFill>
                <a:schemeClr val="tx1"/>
              </a:solidFill>
              <a:effectLst/>
              <a:latin typeface="+mn-lt"/>
              <a:ea typeface="+mn-ea"/>
              <a:cs typeface="+mn-cs"/>
            </a:endParaRPr>
          </a:p>
          <a:p>
            <a:endParaRPr lang="en-US" dirty="0"/>
          </a:p>
          <a:p>
            <a:r>
              <a:rPr lang="en-US" sz="1200" i="1" kern="1200" dirty="0">
                <a:solidFill>
                  <a:schemeClr val="tx1"/>
                </a:solidFill>
                <a:effectLst/>
                <a:latin typeface="+mn-lt"/>
                <a:ea typeface="+mn-ea"/>
                <a:cs typeface="+mn-cs"/>
              </a:rPr>
              <a:t>varied-length</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sequences (Var-l.) obtained in above, we also test with a fixed-length version (Fix-l.)</a:t>
            </a:r>
            <a:endParaRPr lang="en-US" sz="1200" kern="1200" dirty="0">
              <a:solidFill>
                <a:schemeClr val="tx1"/>
              </a:solidFill>
              <a:effectLst/>
              <a:latin typeface="+mn-lt"/>
              <a:ea typeface="+mn-ea"/>
              <a:cs typeface="+mn-cs"/>
            </a:endParaRPr>
          </a:p>
          <a:p>
            <a:endParaRPr lang="en-US" dirty="0"/>
          </a:p>
          <a:p>
            <a:r>
              <a:rPr lang="en-US" sz="1200" i="1" kern="1200" dirty="0">
                <a:solidFill>
                  <a:schemeClr val="tx1"/>
                </a:solidFill>
                <a:effectLst/>
                <a:latin typeface="+mn-lt"/>
                <a:ea typeface="+mn-ea"/>
                <a:cs typeface="+mn-cs"/>
              </a:rPr>
              <a:t>When varied-length</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sequences are considered, GIL(-D) slightly outperforms GAIN and MICE while it significantly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dominates the other baseline methods. However, when fixed-length sequences are considered,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GAIN and MICE’s performance decreases dramatically and are significantly dominated by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that of GIL(-D). This could be caused by omitting the records beyond the 8-th time step as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both models are flexible enough to capture such information from that point on-wards, while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 contrast, the performance increases for </a:t>
            </a:r>
            <a:r>
              <a:rPr lang="en-US" sz="1200" i="1" kern="1200" dirty="0" err="1">
                <a:solidFill>
                  <a:schemeClr val="tx1"/>
                </a:solidFill>
                <a:effectLst/>
                <a:latin typeface="+mn-lt"/>
                <a:ea typeface="+mn-ea"/>
                <a:cs typeface="+mn-cs"/>
              </a:rPr>
              <a:t>kNN</a:t>
            </a:r>
            <a:r>
              <a:rPr lang="en-US" sz="1200" i="1" kern="1200" dirty="0">
                <a:solidFill>
                  <a:schemeClr val="tx1"/>
                </a:solidFill>
                <a:effectLst/>
                <a:latin typeface="+mn-lt"/>
                <a:ea typeface="+mn-ea"/>
                <a:cs typeface="+mn-cs"/>
              </a:rPr>
              <a:t>, MF and EM which are in general based 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much simpler models.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19</a:t>
            </a:fld>
            <a:endParaRPr lang="en-US"/>
          </a:p>
        </p:txBody>
      </p:sp>
    </p:spTree>
    <p:extLst>
      <p:ext uri="{BB962C8B-B14F-4D97-AF65-F5344CB8AC3E}">
        <p14:creationId xmlns:p14="http://schemas.microsoft.com/office/powerpoint/2010/main" val="191839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missing responses from participants, data loss, issues like restricted access.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diagnosis, laboratory tests, thus resulting in high missingness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be Surveillance test is another example</a:t>
            </a:r>
          </a:p>
          <a:p>
            <a:endParaRPr lang="en-US" dirty="0"/>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2</a:t>
            </a:fld>
            <a:endParaRPr lang="en-US"/>
          </a:p>
        </p:txBody>
      </p:sp>
    </p:spTree>
    <p:extLst>
      <p:ext uri="{BB962C8B-B14F-4D97-AF65-F5344CB8AC3E}">
        <p14:creationId xmlns:p14="http://schemas.microsoft.com/office/powerpoint/2010/main" val="748235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using the de-identified data obtained from an eye clinic constituted by a mixture of image feature vectors and tabular information.</a:t>
            </a:r>
            <a:endParaRPr lang="en-US" sz="1200"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We apply additional random masks over both the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input image features (by assuming one or two entire image feature vectors are missing) and</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demographic/diabetic information (by assuming some entries are missing) to increase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missing rate to 25% and 35%, where for each case 3 different random masks are applied.</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 this experiment we consider an MLP with 2 hidden layers with 1,000 nodes each for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prediction. The results are shown in Table 2 where the mean and standard deviations (in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subscripts) of accuracy and AUC are reported.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Although GIL and GP-VAE result in similar</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performance in the 25% missing rate case, GIL still achieves higher accuracy and AUC; these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are significantly improved, with significantly lower standard deviation over GP-VAE, when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missing rate increases to 35%. In general, GIL-D outperforms all the other methods,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with an exception of the higher standard deviation of accuracy in the 35% M.R. case, which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benefits from the flexibility of the framework we proposed. With increased missingness,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performance of most baselines drops significantly and are close to the zero-imputation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baseline as the image feature vectors occupy most dimensions of the inputs while imputing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with zeros would be a reasonable heuristic.</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BDFDB59-1B3F-45D0-B182-340F4C53FA99}" type="slidenum">
              <a:rPr lang="en-US" smtClean="0"/>
              <a:t>20</a:t>
            </a:fld>
            <a:endParaRPr lang="en-US"/>
          </a:p>
        </p:txBody>
      </p:sp>
    </p:spTree>
    <p:extLst>
      <p:ext uri="{BB962C8B-B14F-4D97-AF65-F5344CB8AC3E}">
        <p14:creationId xmlns:p14="http://schemas.microsoft.com/office/powerpoint/2010/main" val="1249451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Note that in the MCAR setting, GP-VAE achieves slightly higher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average accuracy than our method when 50% and 70% of the pixels missing, because it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relies on convolutional encoding layers, which intrinsically have advantages on this dataset.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However, GP-VAE’s performance is associated with higher standard deviation in both cases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and is significantly outperformed by our method when 90% pixels are missing. The models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trained by GIL also significantly outperforms the baselines following the imputation-prediction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framework. This suggests that most of the IAs fail to reconstruct the input data when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missing rate is high  Moreover, the errors produced during the imputation are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then propagated into the prediction step which results in the inferior performance. In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MAR setting, the task becomes more challenging as entire rows of pixels could be missing.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Finally, the model trained by GIL outperforms most of the baselines depending on IAs with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 exception of MIWAE, which only slightly outperforms it. Note that GIL-H’s performance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is close to GIL in most of the settings due to the simple structure of the MNIST digits where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missing indicator m could be a good estimation of the importance 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21</a:t>
            </a:fld>
            <a:endParaRPr lang="en-US"/>
          </a:p>
        </p:txBody>
      </p:sp>
    </p:spTree>
    <p:extLst>
      <p:ext uri="{BB962C8B-B14F-4D97-AF65-F5344CB8AC3E}">
        <p14:creationId xmlns:p14="http://schemas.microsoft.com/office/powerpoint/2010/main" val="243310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Note that in the MCAR setting, GP-VAE achieves slightly higher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average accuracy than our method when 50% and 70% of the pixels missing, because it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relies on convolutional encoding layers, which intrinsically have advantages on this dataset.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However, GP-VAE’s performance is associated with higher standard deviation in both cases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and is significantly outperformed by our method when 90% pixels are missing. The models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trained by GIL also significantly outperforms the baselines following the imputation-prediction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framework. This suggests that most of the IAs fail to reconstruct the input data when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missing rate is high  Moreover, the errors produced during the imputation are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then propagated into the prediction step which results in the inferior performance. In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MAR setting, the task becomes more challenging as entire rows of pixels could be missing.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Finally, the model trained by GIL outperforms most of the baselines depending on IAs with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 exception of MIWAE, which only slightly outperforms it. Note that GIL-H’s performance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is close to GIL in most of the settings due to the simple structure of the MNIST digits where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missing indicator m could be a good estimation of the importance a.</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Following from Section 2.4,</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we also test on binary classification tasks using GIL-D which includes the distributional</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difference term D( +;    ), captured by mean squared errors, into the reward function. For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baselines, we start with another variant of GIL that uses a simple heuristic – the missing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indicator m – to replace the importance a in GIL; we denote it as GIL-H. This helps analyze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advantages of training the models using the importance obtained from the RL policy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learned by GIL, versus a heuristic that simply discards the gradients produced by the subset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of input entries that are missing.</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22</a:t>
            </a:fld>
            <a:endParaRPr lang="en-US"/>
          </a:p>
        </p:txBody>
      </p:sp>
    </p:spTree>
    <p:extLst>
      <p:ext uri="{BB962C8B-B14F-4D97-AF65-F5344CB8AC3E}">
        <p14:creationId xmlns:p14="http://schemas.microsoft.com/office/powerpoint/2010/main" val="1844949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We consider identifying diabetic retinopathy (DR), an eye disease caused by diabetes,</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using the de-identified data obtained from an eye clinic constituted by a mixture of image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found that the proposed method not only outperforms the baselines on all three datasets under various experimental settings, but also offers better feature representations as shown in Figure 3. </a:t>
            </a:r>
          </a:p>
          <a:p>
            <a:r>
              <a:rPr lang="en-US" sz="1200" kern="1200" dirty="0">
                <a:solidFill>
                  <a:schemeClr val="tx1"/>
                </a:solidFill>
                <a:effectLst/>
                <a:latin typeface="+mn-lt"/>
                <a:ea typeface="+mn-ea"/>
                <a:cs typeface="+mn-cs"/>
              </a:rPr>
              <a:t>We start with an overview of the baseline methods, in the following sub-section, and then proceed to present our experimental findings.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learned by the prediction model trained by (a) GIL compared to (b) MIWAE and (c) GAIN. </a:t>
            </a: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23</a:t>
            </a:fld>
            <a:endParaRPr lang="en-US"/>
          </a:p>
        </p:txBody>
      </p:sp>
    </p:spTree>
    <p:extLst>
      <p:ext uri="{BB962C8B-B14F-4D97-AF65-F5344CB8AC3E}">
        <p14:creationId xmlns:p14="http://schemas.microsoft.com/office/powerpoint/2010/main" val="1886953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learning from incomplete datasets. Components of the data could be missing for various reasons.</a:t>
            </a:r>
          </a:p>
          <a:p>
            <a:endParaRPr lang="en-US" dirty="0"/>
          </a:p>
          <a:p>
            <a:r>
              <a:rPr lang="en-US" sz="1200" i="1" kern="1200" dirty="0">
                <a:solidFill>
                  <a:schemeClr val="tx1"/>
                </a:solidFill>
                <a:effectLst/>
                <a:latin typeface="+mn-lt"/>
                <a:ea typeface="+mn-ea"/>
                <a:cs typeface="+mn-cs"/>
              </a:rPr>
              <a:t>Existing works tackle this problem by either proposing</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imputation algorithms (IAs) to explicitly produce estimates of the missing data, or by</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imposing imputation objectives during inference, e.g., withholding observed values as being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the ground-truth and learning to impute them.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However, some of these either require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additional modeling assumptions for the underlying distributions (Bashir and Wei, 2018;</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Fortuin et al., 2020), or formatting of the data </a:t>
            </a:r>
          </a:p>
          <a:p>
            <a:r>
              <a:rPr lang="en-US" sz="1200" i="1" kern="1200" dirty="0">
                <a:solidFill>
                  <a:schemeClr val="tx1"/>
                </a:solidFill>
                <a:effectLst/>
                <a:latin typeface="+mn-lt"/>
                <a:ea typeface="+mn-ea"/>
                <a:cs typeface="+mn-cs"/>
              </a:rPr>
              <a:t>introduce additional information-based losses which are usually intractable with real-world data. Moreover,</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generative methods could result in imputations</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with high variation (e.g., low confidence of the output distribution), when data have high</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missingness rates or small sample sizes. </a:t>
            </a:r>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3</a:t>
            </a:fld>
            <a:endParaRPr lang="en-US"/>
          </a:p>
        </p:txBody>
      </p:sp>
    </p:spTree>
    <p:extLst>
      <p:ext uri="{BB962C8B-B14F-4D97-AF65-F5344CB8AC3E}">
        <p14:creationId xmlns:p14="http://schemas.microsoft.com/office/powerpoint/2010/main" val="3189389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Figure 1 illustrates imputations generated by two</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state-of-the-art deep generative models on the MNIST dataset with 50%, 70% and 90% of</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pixels set as missing (i.e., masked out). It is observed that both approaches suffer from</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inaccurate reconstruction of the original digits as the missingness rate increases, </a:t>
            </a:r>
          </a:p>
          <a:p>
            <a:r>
              <a:rPr lang="en-US" sz="1200" i="1" kern="1200" dirty="0">
                <a:solidFill>
                  <a:schemeClr val="tx1"/>
                </a:solidFill>
                <a:effectLst/>
                <a:latin typeface="+mn-lt"/>
                <a:ea typeface="+mn-ea"/>
                <a:cs typeface="+mn-cs"/>
              </a:rPr>
              <a:t>which is</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manifested as some of the imputed images not being recognizable as digits. </a:t>
            </a:r>
          </a:p>
          <a:p>
            <a:r>
              <a:rPr lang="en-US" sz="1200" i="1" kern="1200" dirty="0">
                <a:solidFill>
                  <a:schemeClr val="tx1"/>
                </a:solidFill>
                <a:effectLst/>
                <a:latin typeface="+mn-lt"/>
                <a:ea typeface="+mn-ea"/>
                <a:cs typeface="+mn-cs"/>
              </a:rPr>
              <a:t>Importantly,</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error introduced by the imputation process can be further propagated into downstream</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inference and prediction stages.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4</a:t>
            </a:fld>
            <a:endParaRPr lang="en-US"/>
          </a:p>
        </p:txBody>
      </p:sp>
    </p:spTree>
    <p:extLst>
      <p:ext uri="{BB962C8B-B14F-4D97-AF65-F5344CB8AC3E}">
        <p14:creationId xmlns:p14="http://schemas.microsoft.com/office/powerpoint/2010/main" val="1953800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scenario in which two patients, A and B, admitted to the intensive care unit (ICU) suffer from bacterial and viral infections, respectively, and assume that the healthcare provider monitors the status of the patients by ordering two (slightly) different blood tests daily, namely, a culture test/panel specific to bacterial infections and a RT-PCR test/panel specific to viral infections. Hence, patient A is likely to have much fewer orders (and results) for viral tests. In both cases, the missingness patterns are indicative of the underlying condition of both patients. Moreover, such patterns are more commonly found in incomplete data caused by missing at random (MAR) or missing not at random (MNAR) mechanisms, which usually introduce additional difficulties for inference.</a:t>
            </a: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5</a:t>
            </a:fld>
            <a:endParaRPr lang="en-US"/>
          </a:p>
        </p:txBody>
      </p:sp>
    </p:spTree>
    <p:extLst>
      <p:ext uri="{BB962C8B-B14F-4D97-AF65-F5344CB8AC3E}">
        <p14:creationId xmlns:p14="http://schemas.microsoft.com/office/powerpoint/2010/main" val="122291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i</a:t>
            </a:r>
            <a:r>
              <a:rPr lang="en-US" dirty="0"/>
              <a:t>) This allows models to effectively handle high missing rates, while significantly reducing the prediction error compared to existing frameworks which use imputation.</a:t>
            </a:r>
          </a:p>
          <a:p>
            <a:endParaRPr lang="en-US" dirty="0"/>
          </a:p>
          <a:p>
            <a:r>
              <a:rPr lang="en-US" dirty="0"/>
              <a:t>(ii)Consequently, it can consistently achieve top performance over a variety of data and under different conditions. I will show the results later.</a:t>
            </a:r>
          </a:p>
          <a:p>
            <a:endParaRPr lang="en-US" dirty="0"/>
          </a:p>
          <a:p>
            <a:r>
              <a:rPr lang="en-US" dirty="0"/>
              <a:t>(iii)The proposed framework also </a:t>
            </a:r>
          </a:p>
        </p:txBody>
      </p:sp>
      <p:sp>
        <p:nvSpPr>
          <p:cNvPr id="4" name="Slide Number Placeholder 3"/>
          <p:cNvSpPr>
            <a:spLocks noGrp="1"/>
          </p:cNvSpPr>
          <p:nvPr>
            <p:ph type="sldNum" sz="quarter" idx="5"/>
          </p:nvPr>
        </p:nvSpPr>
        <p:spPr/>
        <p:txBody>
          <a:bodyPr/>
          <a:lstStyle/>
          <a:p>
            <a:fld id="{7BDFDB59-1B3F-45D0-B182-340F4C53FA99}" type="slidenum">
              <a:rPr lang="en-US" smtClean="0"/>
              <a:t>6</a:t>
            </a:fld>
            <a:endParaRPr lang="en-US"/>
          </a:p>
        </p:txBody>
      </p:sp>
    </p:spTree>
    <p:extLst>
      <p:ext uri="{BB962C8B-B14F-4D97-AF65-F5344CB8AC3E}">
        <p14:creationId xmlns:p14="http://schemas.microsoft.com/office/powerpoint/2010/main" val="3118140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Specifically, we propose to use an importance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matrix to weight the gradients that are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used to update the model parameters in the</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back-propagation process, after the computational</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graph of the model is settled, which</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allows the model to exploit the information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underlying missingness without imputation.</a:t>
            </a:r>
            <a:r>
              <a:rPr lang="en-US" sz="1200" i="0" kern="1200" dirty="0">
                <a:solidFill>
                  <a:schemeClr val="tx1"/>
                </a:solidFill>
                <a:effectLst/>
                <a:latin typeface="+mn-lt"/>
                <a:ea typeface="+mn-ea"/>
                <a:cs typeface="+mn-cs"/>
              </a:rPr>
              <a:t> </a:t>
            </a:r>
          </a:p>
          <a:p>
            <a:endParaRPr lang="en-US" sz="1200" i="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However, these gradients cannot be tracked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by automated differentiation tools such as</a:t>
            </a:r>
            <a:r>
              <a:rPr lang="en-US" sz="1200" i="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Tensorflow</a:t>
            </a:r>
            <a:r>
              <a:rPr lang="en-US" sz="1200" i="1" kern="1200" dirty="0">
                <a:solidFill>
                  <a:schemeClr val="tx1"/>
                </a:solidFill>
                <a:effectLst/>
                <a:latin typeface="+mn-lt"/>
                <a:ea typeface="+mn-ea"/>
                <a:cs typeface="+mn-cs"/>
              </a:rPr>
              <a:t> (Abadi et al., 2016). </a:t>
            </a:r>
          </a:p>
          <a:p>
            <a:r>
              <a:rPr lang="en-US" sz="1200" i="1" kern="1200" dirty="0">
                <a:solidFill>
                  <a:schemeClr val="tx1"/>
                </a:solidFill>
                <a:effectLst/>
                <a:latin typeface="+mn-lt"/>
                <a:ea typeface="+mn-ea"/>
                <a:cs typeface="+mn-cs"/>
              </a:rPr>
              <a:t>So motivated,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we propose to generate the importance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matrix using a reinforcement learning</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(RL) policy on-the-fly.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This is done by conditioning on the status of training procedure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characterized by the model parameters, inputs and model performance at the current training</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step. </a:t>
            </a:r>
          </a:p>
          <a:p>
            <a:r>
              <a:rPr lang="en-US" sz="1200" i="1" kern="1200" dirty="0">
                <a:solidFill>
                  <a:schemeClr val="tx1"/>
                </a:solidFill>
                <a:effectLst/>
                <a:latin typeface="+mn-lt"/>
                <a:ea typeface="+mn-ea"/>
                <a:cs typeface="+mn-cs"/>
              </a:rPr>
              <a:t>Concurrently, RL algorithms are used to update the policy by first modeling the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back-propagation process as an RL environment, or a Markov decision process (MDP). Then,</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by interacting with the environment, the RL algorithm can learn the optimal policy so</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the importance matrix can aid the training of the prediction models to attain desirable</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performance.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GIL; a method that facilitates training of imputation-free prediction models with incomplete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show how the gradient descent directions can be adjusted using the importance matrix A. In Section 2.3, we introduce an RL framework to generate the elements of A which can leverage the information underlying missingness during training, as illustrated in Figure 2.</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7</a:t>
            </a:fld>
            <a:endParaRPr lang="en-US"/>
          </a:p>
        </p:txBody>
      </p:sp>
    </p:spTree>
    <p:extLst>
      <p:ext uri="{BB962C8B-B14F-4D97-AF65-F5344CB8AC3E}">
        <p14:creationId xmlns:p14="http://schemas.microsoft.com/office/powerpoint/2010/main" val="177799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consider a dataset containing N observations X = (X1;X2; : : : ;XN) where each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can be represented by a vector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2 Rd (for tabular data) or a matrix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RTj</a:t>
            </a:r>
            <a:r>
              <a:rPr lang="en-US" sz="1200" kern="1200" dirty="0">
                <a:solidFill>
                  <a:schemeClr val="tx1"/>
                </a:solidFill>
                <a:effectLst/>
                <a:latin typeface="+mn-lt"/>
                <a:ea typeface="+mn-ea"/>
                <a:cs typeface="+mn-cs"/>
              </a:rPr>
              <a:t> d (for</a:t>
            </a:r>
          </a:p>
          <a:p>
            <a:r>
              <a:rPr lang="en-US" sz="1200" kern="1200" dirty="0">
                <a:solidFill>
                  <a:schemeClr val="tx1"/>
                </a:solidFill>
                <a:effectLst/>
                <a:latin typeface="+mn-lt"/>
                <a:ea typeface="+mn-ea"/>
                <a:cs typeface="+mn-cs"/>
              </a:rPr>
              <a:t>time-series) with </a:t>
            </a:r>
            <a:r>
              <a:rPr lang="en-US" sz="1200" kern="1200" dirty="0" err="1">
                <a:solidFill>
                  <a:schemeClr val="tx1"/>
                </a:solidFill>
                <a:effectLst/>
                <a:latin typeface="+mn-lt"/>
                <a:ea typeface="+mn-ea"/>
                <a:cs typeface="+mn-cs"/>
              </a:rPr>
              <a:t>Tj</a:t>
            </a:r>
            <a:r>
              <a:rPr lang="en-US" sz="1200" kern="1200" dirty="0">
                <a:solidFill>
                  <a:schemeClr val="tx1"/>
                </a:solidFill>
                <a:effectLst/>
                <a:latin typeface="+mn-lt"/>
                <a:ea typeface="+mn-ea"/>
                <a:cs typeface="+mn-cs"/>
              </a:rPr>
              <a:t> denoting the time horizon of the sequence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 Since the focus of this work is principally on time-series data, recurrent neural networks will receive significant</a:t>
            </a:r>
          </a:p>
          <a:p>
            <a:r>
              <a:rPr lang="en-US" sz="1200" kern="1200" dirty="0">
                <a:solidFill>
                  <a:schemeClr val="tx1"/>
                </a:solidFill>
                <a:effectLst/>
                <a:latin typeface="+mn-lt"/>
                <a:ea typeface="+mn-ea"/>
                <a:cs typeface="+mn-cs"/>
              </a:rPr>
              <a:t>attention. We also define the set of missing indicators M = (M1;M2; : : : ;MN), where </a:t>
            </a:r>
            <a:r>
              <a:rPr lang="en-US" sz="1200" kern="1200" dirty="0" err="1">
                <a:solidFill>
                  <a:schemeClr val="tx1"/>
                </a:solidFill>
                <a:effectLst/>
                <a:latin typeface="+mn-lt"/>
                <a:ea typeface="+mn-ea"/>
                <a:cs typeface="+mn-cs"/>
              </a:rPr>
              <a:t>Mj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mj</a:t>
            </a:r>
            <a:r>
              <a:rPr lang="en-US" sz="1200" kern="1200" dirty="0">
                <a:solidFill>
                  <a:schemeClr val="tx1"/>
                </a:solidFill>
                <a:effectLst/>
                <a:latin typeface="+mn-lt"/>
                <a:ea typeface="+mn-ea"/>
                <a:cs typeface="+mn-cs"/>
              </a:rPr>
              <a:t> 2 f0; 1gd or </a:t>
            </a:r>
            <a:r>
              <a:rPr lang="en-US" sz="1200" kern="1200" dirty="0" err="1">
                <a:solidFill>
                  <a:schemeClr val="tx1"/>
                </a:solidFill>
                <a:effectLst/>
                <a:latin typeface="+mn-lt"/>
                <a:ea typeface="+mn-ea"/>
                <a:cs typeface="+mn-cs"/>
              </a:rPr>
              <a:t>Mj</a:t>
            </a:r>
            <a:r>
              <a:rPr lang="en-US" sz="1200" kern="1200" dirty="0">
                <a:solidFill>
                  <a:schemeClr val="tx1"/>
                </a:solidFill>
                <a:effectLst/>
                <a:latin typeface="+mn-lt"/>
                <a:ea typeface="+mn-ea"/>
                <a:cs typeface="+mn-cs"/>
              </a:rPr>
              <a:t> 2 f0; 1gTj d depending on the dimension of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 and 0’s (or 1’s) correspond to the entries in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that are missing (or not missing), respectively. Finally, we assume that each </a:t>
            </a:r>
            <a:r>
              <a:rPr lang="en-US" sz="1200" kern="1200" dirty="0" err="1">
                <a:solidFill>
                  <a:schemeClr val="tx1"/>
                </a:solidFill>
                <a:effectLst/>
                <a:latin typeface="+mn-lt"/>
                <a:ea typeface="+mn-ea"/>
                <a:cs typeface="+mn-cs"/>
              </a:rPr>
              <a:t>Xj</a:t>
            </a:r>
            <a:r>
              <a:rPr lang="en-US" sz="1200" kern="1200" dirty="0">
                <a:solidFill>
                  <a:schemeClr val="tx1"/>
                </a:solidFill>
                <a:effectLst/>
                <a:latin typeface="+mn-lt"/>
                <a:ea typeface="+mn-ea"/>
                <a:cs typeface="+mn-cs"/>
              </a:rPr>
              <a:t> is associated with some label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2 Y; thus Y = (y1; y2; : : : ; </a:t>
            </a:r>
            <a:r>
              <a:rPr lang="en-US" sz="1200" kern="1200" dirty="0" err="1">
                <a:solidFill>
                  <a:schemeClr val="tx1"/>
                </a:solidFill>
                <a:effectLst/>
                <a:latin typeface="+mn-lt"/>
                <a:ea typeface="+mn-ea"/>
                <a:cs typeface="+mn-cs"/>
              </a:rPr>
              <a:t>yN</a:t>
            </a:r>
            <a:r>
              <a:rPr lang="en-US" sz="1200" kern="1200" dirty="0">
                <a:solidFill>
                  <a:schemeClr val="tx1"/>
                </a:solidFill>
                <a:effectLst/>
                <a:latin typeface="+mn-lt"/>
                <a:ea typeface="+mn-ea"/>
                <a:cs typeface="+mn-cs"/>
              </a:rPr>
              <a:t>) denotes the set of labels.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Tabular data is </a:t>
            </a:r>
            <a:r>
              <a:rPr lang="en-US" sz="1200" b="1" i="0" kern="1200" dirty="0">
                <a:solidFill>
                  <a:schemeClr val="tx1"/>
                </a:solidFill>
                <a:effectLst/>
                <a:latin typeface="+mn-lt"/>
                <a:ea typeface="+mn-ea"/>
                <a:cs typeface="+mn-cs"/>
              </a:rPr>
              <a:t>data that is structured into rows</a:t>
            </a:r>
            <a:r>
              <a:rPr lang="en-US" sz="1200" b="0" i="0" kern="1200" dirty="0">
                <a:solidFill>
                  <a:schemeClr val="tx1"/>
                </a:solidFill>
                <a:effectLst/>
                <a:latin typeface="+mn-lt"/>
                <a:ea typeface="+mn-ea"/>
                <a:cs typeface="+mn-cs"/>
              </a:rPr>
              <a:t>, each of which contains information about some thing.</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8</a:t>
            </a:fld>
            <a:endParaRPr lang="en-US"/>
          </a:p>
        </p:txBody>
      </p:sp>
    </p:spTree>
    <p:extLst>
      <p:ext uri="{BB962C8B-B14F-4D97-AF65-F5344CB8AC3E}">
        <p14:creationId xmlns:p14="http://schemas.microsoft.com/office/powerpoint/2010/main" val="264066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Missingness is a common issue found in tabular data and time series</a:t>
            </a:r>
          </a:p>
          <a:p>
            <a:r>
              <a:rPr lang="en-US" sz="1200" i="1" kern="1200" dirty="0">
                <a:solidFill>
                  <a:schemeClr val="tx1"/>
                </a:solidFill>
                <a:effectLst/>
                <a:latin typeface="+mn-lt"/>
                <a:ea typeface="+mn-ea"/>
                <a:cs typeface="+mn-cs"/>
              </a:rPr>
              <a:t>multi-layered</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perceptron (MLP) (Bishop, 2006) and long short-term memory (LSTM) (</a:t>
            </a:r>
            <a:r>
              <a:rPr lang="en-US" sz="1200" i="1" kern="1200" dirty="0" err="1">
                <a:solidFill>
                  <a:schemeClr val="tx1"/>
                </a:solidFill>
                <a:effectLst/>
                <a:latin typeface="+mn-lt"/>
                <a:ea typeface="+mn-ea"/>
                <a:cs typeface="+mn-cs"/>
              </a:rPr>
              <a:t>Hochreiter</a:t>
            </a:r>
            <a:r>
              <a:rPr lang="en-US" sz="1200" i="1" kern="1200" dirty="0">
                <a:solidFill>
                  <a:schemeClr val="tx1"/>
                </a:solidFill>
                <a:effectLst/>
                <a:latin typeface="+mn-lt"/>
                <a:ea typeface="+mn-ea"/>
                <a:cs typeface="+mn-cs"/>
              </a:rPr>
              <a:t> and</a:t>
            </a:r>
            <a:r>
              <a:rPr lang="en-US" sz="1200" i="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Schmidhuber</a:t>
            </a:r>
            <a:r>
              <a:rPr lang="en-US" sz="1200" i="1" kern="1200" dirty="0">
                <a:solidFill>
                  <a:schemeClr val="tx1"/>
                </a:solidFill>
                <a:effectLst/>
                <a:latin typeface="+mn-lt"/>
                <a:ea typeface="+mn-ea"/>
                <a:cs typeface="+mn-cs"/>
              </a:rPr>
              <a:t>, 1997) models, respectively, are often considered for predictions.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Note that this idea can be easily extended to sequential inputs</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with LSTM models and the corresponding details can be found in Appendix A.</a:t>
            </a:r>
          </a:p>
          <a:p>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err="1">
                <a:solidFill>
                  <a:schemeClr val="tx1"/>
                </a:solidFill>
                <a:effectLst/>
                <a:latin typeface="+mn-lt"/>
                <a:ea typeface="+mn-ea"/>
                <a:cs typeface="+mn-cs"/>
              </a:rPr>
              <a:t>xj</a:t>
            </a:r>
            <a:r>
              <a:rPr lang="en-US" sz="1200" i="1" kern="1200" dirty="0">
                <a:solidFill>
                  <a:schemeClr val="tx1"/>
                </a:solidFill>
                <a:effectLst/>
                <a:latin typeface="+mn-lt"/>
                <a:ea typeface="+mn-ea"/>
                <a:cs typeface="+mn-cs"/>
              </a:rPr>
              <a:t> 2 Rd and </a:t>
            </a:r>
            <a:r>
              <a:rPr lang="en-US" sz="1200" i="1" kern="1200" dirty="0" err="1">
                <a:solidFill>
                  <a:schemeClr val="tx1"/>
                </a:solidFill>
                <a:effectLst/>
                <a:latin typeface="+mn-lt"/>
                <a:ea typeface="+mn-ea"/>
                <a:cs typeface="+mn-cs"/>
              </a:rPr>
              <a:t>mj</a:t>
            </a:r>
            <a:r>
              <a:rPr lang="en-US" sz="1200" i="1" kern="1200" dirty="0">
                <a:solidFill>
                  <a:schemeClr val="tx1"/>
                </a:solidFill>
                <a:effectLst/>
                <a:latin typeface="+mn-lt"/>
                <a:ea typeface="+mn-ea"/>
                <a:cs typeface="+mn-cs"/>
              </a:rPr>
              <a:t> 2 Rd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BDFDB59-1B3F-45D0-B182-340F4C53FA99}" type="slidenum">
              <a:rPr lang="en-US" smtClean="0"/>
              <a:t>9</a:t>
            </a:fld>
            <a:endParaRPr lang="en-US"/>
          </a:p>
        </p:txBody>
      </p:sp>
    </p:spTree>
    <p:extLst>
      <p:ext uri="{BB962C8B-B14F-4D97-AF65-F5344CB8AC3E}">
        <p14:creationId xmlns:p14="http://schemas.microsoft.com/office/powerpoint/2010/main" val="3217150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plus.datascience.duke.edu/"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29437" y="2841171"/>
            <a:ext cx="11018970" cy="3510643"/>
          </a:xfrm>
        </p:spPr>
        <p:txBody>
          <a:bodyPr/>
          <a:lstStyle>
            <a:lvl1pPr algn="ctr">
              <a:defRPr/>
            </a:lvl1pPr>
          </a:lstStyle>
          <a:p>
            <a:r>
              <a:rPr lang="en-US" dirty="0"/>
              <a:t>Click to edit Master title style</a:t>
            </a:r>
          </a:p>
        </p:txBody>
      </p:sp>
      <p:pic>
        <p:nvPicPr>
          <p:cNvPr id="3" name="Picture 2">
            <a:extLst>
              <a:ext uri="{FF2B5EF4-FFF2-40B4-BE49-F238E27FC236}">
                <a16:creationId xmlns:a16="http://schemas.microsoft.com/office/drawing/2014/main" id="{537C0ABB-8C62-4A2D-894D-7A226E6B41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29" b="48952"/>
          <a:stretch/>
        </p:blipFill>
        <p:spPr>
          <a:xfrm>
            <a:off x="0" y="0"/>
            <a:ext cx="12192000" cy="2579916"/>
          </a:xfrm>
          <a:prstGeom prst="rect">
            <a:avLst/>
          </a:prstGeom>
        </p:spPr>
      </p:pic>
    </p:spTree>
    <p:extLst>
      <p:ext uri="{BB962C8B-B14F-4D97-AF65-F5344CB8AC3E}">
        <p14:creationId xmlns:p14="http://schemas.microsoft.com/office/powerpoint/2010/main" val="15504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59729"/>
            <a:ext cx="10515600" cy="5036271"/>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8010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co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059730"/>
            <a:ext cx="5257800" cy="5053589"/>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2">
            <a:extLst>
              <a:ext uri="{FF2B5EF4-FFF2-40B4-BE49-F238E27FC236}">
                <a16:creationId xmlns:a16="http://schemas.microsoft.com/office/drawing/2014/main" id="{2E473536-002E-4670-95A5-966A73E97E82}"/>
              </a:ext>
            </a:extLst>
          </p:cNvPr>
          <p:cNvSpPr>
            <a:spLocks noGrp="1"/>
          </p:cNvSpPr>
          <p:nvPr>
            <p:ph idx="10"/>
          </p:nvPr>
        </p:nvSpPr>
        <p:spPr>
          <a:xfrm>
            <a:off x="6096000" y="1059730"/>
            <a:ext cx="5257800" cy="5053589"/>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28274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29437" y="518947"/>
            <a:ext cx="9046132" cy="444567"/>
          </a:xfrm>
        </p:spPr>
        <p:txBody>
          <a:bodyPr/>
          <a:lstStyle/>
          <a:p>
            <a:r>
              <a:rPr lang="en-US" dirty="0"/>
              <a:t>Click to edit Master title style</a:t>
            </a:r>
          </a:p>
        </p:txBody>
      </p:sp>
    </p:spTree>
    <p:extLst>
      <p:ext uri="{BB962C8B-B14F-4D97-AF65-F5344CB8AC3E}">
        <p14:creationId xmlns:p14="http://schemas.microsoft.com/office/powerpoint/2010/main" val="1985407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79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7C0ABB-8C62-4A2D-894D-7A226E6B41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833"/>
          <a:stretch/>
        </p:blipFill>
        <p:spPr>
          <a:xfrm>
            <a:off x="0" y="456476"/>
            <a:ext cx="12192000" cy="4194810"/>
          </a:xfrm>
          <a:prstGeom prst="rect">
            <a:avLst/>
          </a:prstGeom>
        </p:spPr>
      </p:pic>
      <p:sp>
        <p:nvSpPr>
          <p:cNvPr id="3" name="Title 3">
            <a:extLst>
              <a:ext uri="{FF2B5EF4-FFF2-40B4-BE49-F238E27FC236}">
                <a16:creationId xmlns:a16="http://schemas.microsoft.com/office/drawing/2014/main" id="{78099EDE-FBD5-4DD9-A601-562C54ECE72E}"/>
              </a:ext>
            </a:extLst>
          </p:cNvPr>
          <p:cNvSpPr txBox="1">
            <a:spLocks/>
          </p:cNvSpPr>
          <p:nvPr userDrawn="1"/>
        </p:nvSpPr>
        <p:spPr>
          <a:xfrm>
            <a:off x="297180" y="4844184"/>
            <a:ext cx="11673840" cy="1647232"/>
          </a:xfrm>
          <a:prstGeom prst="rect">
            <a:avLst/>
          </a:prstGeom>
        </p:spPr>
        <p:txBody>
          <a:bodyPr/>
          <a:lstStyle>
            <a:lvl1pPr algn="l" defTabSz="914473" rtl="0" eaLnBrk="1" latinLnBrk="0" hangingPunct="1">
              <a:lnSpc>
                <a:spcPct val="90000"/>
              </a:lnSpc>
              <a:spcBef>
                <a:spcPct val="0"/>
              </a:spcBef>
              <a:buNone/>
              <a:defRPr sz="3600" b="1" kern="1200">
                <a:solidFill>
                  <a:schemeClr val="tx1"/>
                </a:solidFill>
                <a:latin typeface="+mn-lt"/>
                <a:ea typeface="+mj-ea"/>
                <a:cs typeface="+mj-cs"/>
              </a:defRPr>
            </a:lvl1pPr>
          </a:lstStyle>
          <a:p>
            <a:r>
              <a:rPr lang="en-US" sz="1600" b="0" dirty="0" err="1"/>
              <a:t>Duke+DataScience</a:t>
            </a:r>
            <a:r>
              <a:rPr lang="en-US" sz="1600" b="0" dirty="0"/>
              <a:t> (+DS) is a Duke-wide educational initiative devoted to expanding knowledge of and facility with machine learning and other artificial intelligence tools across multiple academic fields, including the arts, humanities, and social sciences as well as medicine and quantitative sciences. With an extensive and growing curriculum that includes both online and in-person courses in neural networks, natural language processing, deep learning, and other machine learning applications, +DS offerings span learning needs ranging from novice to expert and are tailored to specific academic and professional applications.</a:t>
            </a:r>
          </a:p>
          <a:p>
            <a:endParaRPr lang="en-US" sz="1600" b="0" dirty="0"/>
          </a:p>
          <a:p>
            <a:r>
              <a:rPr lang="en-US" sz="1600" b="0" dirty="0"/>
              <a:t>Learn more at </a:t>
            </a:r>
            <a:r>
              <a:rPr lang="en-US" sz="1600" b="0" dirty="0">
                <a:hlinkClick r:id="rId3"/>
              </a:rPr>
              <a:t>https://plus.datascience.duke.edu/</a:t>
            </a:r>
            <a:endParaRPr lang="en-US" sz="1600" b="0" dirty="0"/>
          </a:p>
        </p:txBody>
      </p:sp>
    </p:spTree>
    <p:extLst>
      <p:ext uri="{BB962C8B-B14F-4D97-AF65-F5344CB8AC3E}">
        <p14:creationId xmlns:p14="http://schemas.microsoft.com/office/powerpoint/2010/main" val="318115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1869" y="656239"/>
            <a:ext cx="6400800" cy="4325179"/>
          </a:xfrm>
          <a:prstGeom prst="rect">
            <a:avLst/>
          </a:prstGeom>
        </p:spPr>
      </p:pic>
      <p:sp>
        <p:nvSpPr>
          <p:cNvPr id="3" name="Content Placeholder 7"/>
          <p:cNvSpPr txBox="1">
            <a:spLocks/>
          </p:cNvSpPr>
          <p:nvPr userDrawn="1"/>
        </p:nvSpPr>
        <p:spPr>
          <a:xfrm>
            <a:off x="0" y="5528345"/>
            <a:ext cx="12192000" cy="847288"/>
          </a:xfrm>
          <a:prstGeom prst="rect">
            <a:avLst/>
          </a:prstGeom>
        </p:spPr>
        <p:txBody>
          <a:bodyPr anchor="ctr"/>
          <a:lstStyle>
            <a:lvl1pPr marL="228618" indent="-228618" algn="l" defTabSz="91447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5" indent="-228618" algn="l" defTabSz="91447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1" indent="-228618" algn="l" defTabSz="91447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65"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3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74"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1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dirty="0"/>
              <a:t>To learn more: plus.datascience.duke.edu</a:t>
            </a:r>
          </a:p>
        </p:txBody>
      </p:sp>
    </p:spTree>
    <p:extLst>
      <p:ext uri="{BB962C8B-B14F-4D97-AF65-F5344CB8AC3E}">
        <p14:creationId xmlns:p14="http://schemas.microsoft.com/office/powerpoint/2010/main" val="13511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02227"/>
            <a:ext cx="10515600" cy="55750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059730"/>
            <a:ext cx="10515600" cy="505358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24005407"/>
      </p:ext>
    </p:extLst>
  </p:cSld>
  <p:clrMap bg1="lt1" tx1="dk1" bg2="lt2" tx2="dk2" accent1="accent1" accent2="accent2" accent3="accent3" accent4="accent4" accent5="accent5" accent6="accent6" hlink="hlink" folHlink="folHlink"/>
  <p:sldLayoutIdLst>
    <p:sldLayoutId id="2147483682" r:id="rId1"/>
    <p:sldLayoutId id="2147483676" r:id="rId2"/>
    <p:sldLayoutId id="2147483677" r:id="rId3"/>
    <p:sldLayoutId id="2147483678" r:id="rId4"/>
    <p:sldLayoutId id="2147483679" r:id="rId5"/>
    <p:sldLayoutId id="2147483680" r:id="rId6"/>
    <p:sldLayoutId id="2147483681" r:id="rId7"/>
  </p:sldLayoutIdLst>
  <p:txStyles>
    <p:titleStyle>
      <a:lvl1pPr algn="l" defTabSz="914473"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18" indent="-228618" algn="l" defTabSz="91447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5" indent="-228618" algn="l" defTabSz="91447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1" indent="-228618" algn="l" defTabSz="91447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65"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3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74"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1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73" rtl="0" eaLnBrk="1" latinLnBrk="0" hangingPunct="1">
        <a:defRPr sz="1800" kern="1200">
          <a:solidFill>
            <a:schemeClr val="tx1"/>
          </a:solidFill>
          <a:latin typeface="+mn-lt"/>
          <a:ea typeface="+mn-ea"/>
          <a:cs typeface="+mn-cs"/>
        </a:defRPr>
      </a:lvl1pPr>
      <a:lvl2pPr marL="457237" algn="l" defTabSz="914473" rtl="0" eaLnBrk="1" latinLnBrk="0" hangingPunct="1">
        <a:defRPr sz="1800" kern="1200">
          <a:solidFill>
            <a:schemeClr val="tx1"/>
          </a:solidFill>
          <a:latin typeface="+mn-lt"/>
          <a:ea typeface="+mn-ea"/>
          <a:cs typeface="+mn-cs"/>
        </a:defRPr>
      </a:lvl2pPr>
      <a:lvl3pPr marL="914473" algn="l" defTabSz="914473" rtl="0" eaLnBrk="1" latinLnBrk="0" hangingPunct="1">
        <a:defRPr sz="1800" kern="1200">
          <a:solidFill>
            <a:schemeClr val="tx1"/>
          </a:solidFill>
          <a:latin typeface="+mn-lt"/>
          <a:ea typeface="+mn-ea"/>
          <a:cs typeface="+mn-cs"/>
        </a:defRPr>
      </a:lvl3pPr>
      <a:lvl4pPr marL="1371710" algn="l" defTabSz="914473" rtl="0" eaLnBrk="1" latinLnBrk="0" hangingPunct="1">
        <a:defRPr sz="1800" kern="1200">
          <a:solidFill>
            <a:schemeClr val="tx1"/>
          </a:solidFill>
          <a:latin typeface="+mn-lt"/>
          <a:ea typeface="+mn-ea"/>
          <a:cs typeface="+mn-cs"/>
        </a:defRPr>
      </a:lvl4pPr>
      <a:lvl5pPr marL="1828946" algn="l" defTabSz="914473" rtl="0" eaLnBrk="1" latinLnBrk="0" hangingPunct="1">
        <a:defRPr sz="1800" kern="1200">
          <a:solidFill>
            <a:schemeClr val="tx1"/>
          </a:solidFill>
          <a:latin typeface="+mn-lt"/>
          <a:ea typeface="+mn-ea"/>
          <a:cs typeface="+mn-cs"/>
        </a:defRPr>
      </a:lvl5pPr>
      <a:lvl6pPr marL="2286183" algn="l" defTabSz="914473" rtl="0" eaLnBrk="1" latinLnBrk="0" hangingPunct="1">
        <a:defRPr sz="1800" kern="1200">
          <a:solidFill>
            <a:schemeClr val="tx1"/>
          </a:solidFill>
          <a:latin typeface="+mn-lt"/>
          <a:ea typeface="+mn-ea"/>
          <a:cs typeface="+mn-cs"/>
        </a:defRPr>
      </a:lvl6pPr>
      <a:lvl7pPr marL="2743419" algn="l" defTabSz="914473" rtl="0" eaLnBrk="1" latinLnBrk="0" hangingPunct="1">
        <a:defRPr sz="1800" kern="1200">
          <a:solidFill>
            <a:schemeClr val="tx1"/>
          </a:solidFill>
          <a:latin typeface="+mn-lt"/>
          <a:ea typeface="+mn-ea"/>
          <a:cs typeface="+mn-cs"/>
        </a:defRPr>
      </a:lvl7pPr>
      <a:lvl8pPr marL="3200656" algn="l" defTabSz="914473" rtl="0" eaLnBrk="1" latinLnBrk="0" hangingPunct="1">
        <a:defRPr sz="1800" kern="1200">
          <a:solidFill>
            <a:schemeClr val="tx1"/>
          </a:solidFill>
          <a:latin typeface="+mn-lt"/>
          <a:ea typeface="+mn-ea"/>
          <a:cs typeface="+mn-cs"/>
        </a:defRPr>
      </a:lvl8pPr>
      <a:lvl9pPr marL="3657893" algn="l" defTabSz="91447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Gradient Importance Learning for Incomplete Observations</a:t>
            </a:r>
            <a:br>
              <a:rPr lang="en-US" dirty="0"/>
            </a:br>
            <a:br>
              <a:rPr lang="en-US" dirty="0"/>
            </a:br>
            <a:r>
              <a:rPr lang="en-US" sz="1800" b="0" dirty="0" err="1">
                <a:latin typeface="NimbusRomNo9L-Medi"/>
              </a:rPr>
              <a:t>Qitong</a:t>
            </a:r>
            <a:r>
              <a:rPr lang="en-US" sz="1800" b="0" dirty="0">
                <a:latin typeface="NimbusRomNo9L-Medi"/>
              </a:rPr>
              <a:t> Gao, Dong Wang, Joshua D. </a:t>
            </a:r>
            <a:r>
              <a:rPr lang="en-US" sz="1800" b="0" dirty="0" err="1">
                <a:latin typeface="NimbusRomNo9L-Medi"/>
              </a:rPr>
              <a:t>Amason</a:t>
            </a:r>
            <a:r>
              <a:rPr lang="en-US" sz="1800" b="0" dirty="0">
                <a:latin typeface="NimbusRomNo9L-Medi"/>
              </a:rPr>
              <a:t>, </a:t>
            </a:r>
            <a:r>
              <a:rPr lang="en-US" sz="1800" b="0" dirty="0" err="1">
                <a:latin typeface="NimbusRomNo9L-Medi"/>
              </a:rPr>
              <a:t>Siyang</a:t>
            </a:r>
            <a:r>
              <a:rPr lang="en-US" sz="1800" b="0" dirty="0">
                <a:latin typeface="NimbusRomNo9L-Medi"/>
              </a:rPr>
              <a:t> Yuan, </a:t>
            </a:r>
            <a:r>
              <a:rPr lang="en-US" sz="1800" b="0" dirty="0" err="1">
                <a:latin typeface="NimbusRomNo9L-Medi"/>
              </a:rPr>
              <a:t>Chenyang</a:t>
            </a:r>
            <a:r>
              <a:rPr lang="en-US" sz="1800" b="0" dirty="0">
                <a:latin typeface="NimbusRomNo9L-Medi"/>
              </a:rPr>
              <a:t> Tao, Ricardo </a:t>
            </a:r>
            <a:r>
              <a:rPr lang="en-US" sz="1800" b="0" dirty="0" err="1">
                <a:latin typeface="NimbusRomNo9L-Medi"/>
              </a:rPr>
              <a:t>Henao</a:t>
            </a:r>
            <a:r>
              <a:rPr lang="en-US" sz="1800" b="0" dirty="0">
                <a:latin typeface="NimbusRomNo9L-Medi"/>
              </a:rPr>
              <a:t>, </a:t>
            </a:r>
            <a:r>
              <a:rPr lang="en-US" sz="1800" b="0" dirty="0" err="1">
                <a:latin typeface="NimbusRomNo9L-Medi"/>
              </a:rPr>
              <a:t>Majda</a:t>
            </a:r>
            <a:r>
              <a:rPr lang="en-US" sz="1800" b="0" dirty="0">
                <a:latin typeface="NimbusRomNo9L-Medi"/>
              </a:rPr>
              <a:t> </a:t>
            </a:r>
            <a:r>
              <a:rPr lang="en-US" sz="1800" b="0" dirty="0" err="1">
                <a:latin typeface="NimbusRomNo9L-Medi"/>
              </a:rPr>
              <a:t>Hadziahmetovic</a:t>
            </a:r>
            <a:r>
              <a:rPr lang="en-US" sz="1800" b="0" dirty="0">
                <a:latin typeface="NimbusRomNo9L-Medi"/>
              </a:rPr>
              <a:t>, Lawrence Carin, Miroslav </a:t>
            </a:r>
            <a:r>
              <a:rPr lang="en-US" sz="1800" b="0" dirty="0" err="1">
                <a:latin typeface="NimbusRomNo9L-Medi"/>
              </a:rPr>
              <a:t>Pajic</a:t>
            </a:r>
            <a:br>
              <a:rPr lang="en-US" dirty="0"/>
            </a:br>
            <a:br>
              <a:rPr lang="en-US" dirty="0"/>
            </a:br>
            <a:r>
              <a:rPr lang="en-US" dirty="0"/>
              <a:t>X</a:t>
            </a:r>
            <a:r>
              <a:rPr lang="en-US" altLang="zh-CN" dirty="0"/>
              <a:t>iaohan Cheng</a:t>
            </a:r>
            <a:br>
              <a:rPr lang="en-US" dirty="0"/>
            </a:br>
            <a:r>
              <a:rPr lang="en-US" dirty="0"/>
              <a:t>February 3, 2022</a:t>
            </a:r>
          </a:p>
        </p:txBody>
      </p:sp>
    </p:spTree>
    <p:extLst>
      <p:ext uri="{BB962C8B-B14F-4D97-AF65-F5344CB8AC3E}">
        <p14:creationId xmlns:p14="http://schemas.microsoft.com/office/powerpoint/2010/main" val="57003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Gradient Importance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200" y="1059729"/>
                <a:ext cx="9702338" cy="5036271"/>
              </a:xfrm>
            </p:spPr>
            <p:txBody>
              <a:bodyPr/>
              <a:lstStyle/>
              <a:p>
                <a:r>
                  <a:rPr lang="en-US" dirty="0"/>
                  <a:t>Dataset and missing indicators can be reduced to</a:t>
                </a:r>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l-GR" i="1" dirty="0">
                              <a:latin typeface="Cambria Math" panose="02040503050406030204" pitchFamily="18" charset="0"/>
                              <a:ea typeface="Cambria Math" panose="02040503050406030204" pitchFamily="18" charset="0"/>
                            </a:rPr>
                            <m:t>𝒳</m:t>
                          </m:r>
                        </m:e>
                        <m:sub>
                          <m:r>
                            <a:rPr lang="en-US" i="1" dirty="0">
                              <a:latin typeface="Cambria Math" panose="02040503050406030204" pitchFamily="18" charset="0"/>
                              <a:ea typeface="Cambria Math" panose="02040503050406030204" pitchFamily="18" charset="0"/>
                            </a:rPr>
                            <m:t>𝑡𝑎𝑏</m:t>
                          </m:r>
                        </m:sub>
                      </m:sSub>
                      <m:r>
                        <a:rPr lang="en-US" i="1" dirty="0">
                          <a:latin typeface="Cambria Math" panose="02040503050406030204" pitchFamily="18" charset="0"/>
                        </a:rPr>
                        <m:t>= </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𝑁</m:t>
                              </m:r>
                            </m:sub>
                          </m:sSub>
                        </m:e>
                      </m:d>
                      <m:r>
                        <a:rPr lang="en-US" i="1" dirty="0">
                          <a:latin typeface="Cambria Math" panose="02040503050406030204" pitchFamily="18" charset="0"/>
                        </a:rPr>
                        <m:t> </m:t>
                      </m:r>
                      <m:r>
                        <a:rPr lang="en-US" i="1" dirty="0">
                          <a:latin typeface="Cambria Math" panose="02040503050406030204" pitchFamily="18" charset="0"/>
                        </a:rPr>
                        <m:t>𝑤𝑖𝑡h</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𝑗</m:t>
                          </m:r>
                        </m:sub>
                      </m:sSub>
                      <m:r>
                        <a:rPr lang="en-US" i="1" dirty="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𝑑</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l-GR" i="1" dirty="0">
                              <a:latin typeface="Cambria Math" panose="02040503050406030204" pitchFamily="18" charset="0"/>
                              <a:ea typeface="Cambria Math" panose="02040503050406030204" pitchFamily="18" charset="0"/>
                            </a:rPr>
                            <m:t>ℳ</m:t>
                          </m:r>
                        </m:e>
                        <m:sub>
                          <m:r>
                            <a:rPr lang="en-US" i="1" dirty="0">
                              <a:latin typeface="Cambria Math" panose="02040503050406030204" pitchFamily="18" charset="0"/>
                              <a:ea typeface="Cambria Math" panose="02040503050406030204" pitchFamily="18" charset="0"/>
                            </a:rPr>
                            <m:t>𝑡𝑎𝑏</m:t>
                          </m:r>
                        </m:sub>
                      </m:sSub>
                      <m:r>
                        <a:rPr lang="en-US" i="1" dirty="0">
                          <a:latin typeface="Cambria Math" panose="02040503050406030204" pitchFamily="18" charset="0"/>
                        </a:rPr>
                        <m:t>= </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𝑁</m:t>
                              </m:r>
                            </m:sub>
                          </m:sSub>
                        </m:e>
                      </m:d>
                      <m:r>
                        <a:rPr lang="en-US" i="1" dirty="0">
                          <a:latin typeface="Cambria Math" panose="02040503050406030204" pitchFamily="18" charset="0"/>
                        </a:rPr>
                        <m:t> </m:t>
                      </m:r>
                      <m:r>
                        <a:rPr lang="en-US" i="1" dirty="0">
                          <a:latin typeface="Cambria Math" panose="02040503050406030204" pitchFamily="18" charset="0"/>
                        </a:rPr>
                        <m:t>𝑤𝑖𝑡h</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𝑗</m:t>
                          </m:r>
                        </m:sub>
                      </m:sSub>
                      <m:r>
                        <a:rPr lang="en-US" i="1" dirty="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𝑑</m:t>
                          </m:r>
                        </m:sup>
                      </m:sSup>
                      <m:r>
                        <a:rPr lang="en-US" i="1" dirty="0">
                          <a:latin typeface="Cambria Math" panose="02040503050406030204" pitchFamily="18" charset="0"/>
                          <a:ea typeface="Cambria Math" panose="02040503050406030204" pitchFamily="18" charset="0"/>
                        </a:rPr>
                        <m:t> </m:t>
                      </m:r>
                    </m:oMath>
                  </m:oMathPara>
                </a14:m>
                <a:endParaRPr lang="en-US" dirty="0"/>
              </a:p>
              <a:p>
                <a:r>
                  <a:rPr lang="en-US" dirty="0"/>
                  <a:t>Define an</a:t>
                </a:r>
                <a:r>
                  <a:rPr lang="zh-CN" altLang="en-US" dirty="0"/>
                  <a:t> </a:t>
                </a:r>
                <a:r>
                  <a:rPr lang="en-US" dirty="0"/>
                  <a:t>MLP with k hidden layers as follows</a:t>
                </a:r>
              </a:p>
              <a:p>
                <a:pPr marL="0" indent="0">
                  <a:buNone/>
                </a:pPr>
                <a:endParaRPr lang="en-US" dirty="0"/>
              </a:p>
              <a:p>
                <a:r>
                  <a:rPr lang="en-US" dirty="0"/>
                  <a:t>The first layer can be interpreted as the </a:t>
                </a:r>
                <a:r>
                  <a:rPr lang="en-US" dirty="0">
                    <a:solidFill>
                      <a:srgbClr val="FF0000"/>
                    </a:solidFill>
                  </a:rPr>
                  <a:t>encoding layer</a:t>
                </a:r>
              </a:p>
              <a:p>
                <a:pPr marL="0" indent="0">
                  <a:buNone/>
                </a:pP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𝑊</m:t>
                        </m:r>
                      </m:e>
                      <m:sub>
                        <m:r>
                          <a:rPr lang="en-US" i="1" dirty="0">
                            <a:latin typeface="Cambria Math" panose="02040503050406030204" pitchFamily="18" charset="0"/>
                          </a:rPr>
                          <m:t>1</m:t>
                        </m:r>
                      </m:sub>
                    </m:sSub>
                    <m:r>
                      <a:rPr lang="en-US" i="1" dirty="0">
                        <a:latin typeface="Cambria Math" panose="02040503050406030204" pitchFamily="18" charset="0"/>
                      </a:rPr>
                      <m:t> </m:t>
                    </m:r>
                  </m:oMath>
                </a14:m>
                <a:r>
                  <a:rPr lang="en-US" dirty="0"/>
                  <a:t>that maps inputs to features</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𝜁</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𝑓</m:t>
                        </m:r>
                      </m:e>
                      <m:sub>
                        <m:r>
                          <a:rPr lang="en-US" i="1" dirty="0" err="1">
                            <a:latin typeface="Cambria Math" panose="02040503050406030204" pitchFamily="18" charset="0"/>
                          </a:rPr>
                          <m:t>𝑒𝑛𝑐</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e>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𝑊</m:t>
                            </m:r>
                          </m:e>
                          <m:sub>
                            <m:r>
                              <a:rPr lang="en-US" i="1" dirty="0" err="1">
                                <a:latin typeface="Cambria Math" panose="02040503050406030204" pitchFamily="18" charset="0"/>
                              </a:rPr>
                              <m:t>𝑒𝑛𝑐</m:t>
                            </m:r>
                          </m:sub>
                        </m:sSub>
                      </m:e>
                    </m:d>
                  </m:oMath>
                </a14:m>
                <a:endParaRPr lang="en-US" dirty="0"/>
              </a:p>
              <a:p>
                <a:r>
                  <a:rPr lang="en-US" dirty="0"/>
                  <a:t>While the rest are the </a:t>
                </a:r>
                <a:r>
                  <a:rPr lang="en-US" dirty="0">
                    <a:solidFill>
                      <a:srgbClr val="FF0000"/>
                    </a:solidFill>
                  </a:rPr>
                  <a:t>inference layers </a:t>
                </a:r>
                <a:endParaRPr lang="en-US" b="0" i="1" dirty="0">
                  <a:solidFill>
                    <a:srgbClr val="FF0000"/>
                  </a:solidFill>
                  <a:latin typeface="Cambria Math" panose="02040503050406030204" pitchFamily="18" charset="0"/>
                </a:endParaRPr>
              </a:p>
              <a:p>
                <a:pPr marL="0" indent="0">
                  <a:buNone/>
                </a:pPr>
                <a:r>
                  <a:rPr lang="en-US" b="0"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b="0" i="1" dirty="0" smtClean="0">
                            <a:latin typeface="Cambria Math" panose="02040503050406030204" pitchFamily="18" charset="0"/>
                          </a:rPr>
                          <m:t>𝑖𝑛𝑓</m:t>
                        </m:r>
                      </m:sub>
                    </m:sSub>
                    <m:r>
                      <a:rPr lang="en-US"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𝑜𝑢𝑡</m:t>
                            </m:r>
                          </m:sub>
                        </m:sSub>
                      </m:e>
                    </m:d>
                    <m:r>
                      <a:rPr lang="en-US" b="0" i="1" dirty="0" smtClean="0">
                        <a:latin typeface="Cambria Math" panose="02040503050406030204" pitchFamily="18" charset="0"/>
                      </a:rPr>
                      <m:t> </m:t>
                    </m:r>
                  </m:oMath>
                </a14:m>
                <a:r>
                  <a:rPr lang="en-US" dirty="0"/>
                  <a:t>that map the features to prediction</a:t>
                </a:r>
              </a:p>
              <a:p>
                <a:pPr marL="0" indent="0">
                  <a:buNone/>
                </a:pPr>
                <a:r>
                  <a:rPr lang="en-US" dirty="0"/>
                  <a:t>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𝑖𝑛𝑓</m:t>
                        </m:r>
                      </m:sub>
                    </m:sSub>
                    <m:r>
                      <a:rPr lang="en-US" b="0" i="1" dirty="0" smtClean="0">
                        <a:latin typeface="Cambria Math" panose="02040503050406030204" pitchFamily="18" charset="0"/>
                      </a:rPr>
                      <m:t>(</m:t>
                    </m:r>
                    <m:r>
                      <a:rPr lang="en-US" b="0" i="1" dirty="0" smtClean="0">
                        <a:latin typeface="Cambria Math" panose="02040503050406030204" pitchFamily="18" charset="0"/>
                      </a:rPr>
                      <m:t>𝜁</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𝑖𝑛𝑓</m:t>
                        </m:r>
                      </m:sub>
                    </m:sSub>
                    <m:r>
                      <a:rPr lang="en-US" b="0" i="1" dirty="0"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200" y="1059729"/>
                <a:ext cx="9702338" cy="5036271"/>
              </a:xfrm>
              <a:blipFill>
                <a:blip r:embed="rId3"/>
                <a:stretch>
                  <a:fillRect l="-1178" t="-2010" b="-50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3F69B984-7462-244B-BA90-9F4B27F288E6}"/>
              </a:ext>
            </a:extLst>
          </p:cNvPr>
          <p:cNvPicPr>
            <a:picLocks noChangeAspect="1"/>
          </p:cNvPicPr>
          <p:nvPr/>
        </p:nvPicPr>
        <p:blipFill>
          <a:blip r:embed="rId4"/>
          <a:stretch>
            <a:fillRect/>
          </a:stretch>
        </p:blipFill>
        <p:spPr>
          <a:xfrm>
            <a:off x="3176790" y="2879427"/>
            <a:ext cx="5838419" cy="627970"/>
          </a:xfrm>
          <a:prstGeom prst="rect">
            <a:avLst/>
          </a:prstGeom>
        </p:spPr>
      </p:pic>
      <p:pic>
        <p:nvPicPr>
          <p:cNvPr id="7" name="Picture 4" descr="Multi-Layer Perceptron Neural Network using Python – Machine Learning Geek">
            <a:extLst>
              <a:ext uri="{FF2B5EF4-FFF2-40B4-BE49-F238E27FC236}">
                <a16:creationId xmlns:a16="http://schemas.microsoft.com/office/drawing/2014/main" id="{B7EB04E7-4D7C-8340-B94A-99012C662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032" y="502226"/>
            <a:ext cx="2900399" cy="129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672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Gradient Importance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r>
                  <a:rPr lang="en-US" dirty="0"/>
                  <a:t>It can be seen that the gradients that are used to train the encoding</a:t>
                </a:r>
                <a:r>
                  <a:rPr lang="zh-CN" altLang="en-US" dirty="0"/>
                  <a:t> </a:t>
                </a:r>
                <a:r>
                  <a:rPr lang="en-US" dirty="0"/>
                  <a:t>layers, following regular SGD solvers, can be formulated as the outer product between the</a:t>
                </a:r>
                <a:r>
                  <a:rPr lang="zh-CN" altLang="en-US" dirty="0"/>
                  <a:t> </a:t>
                </a:r>
                <a:r>
                  <a:rPr lang="en-US" dirty="0"/>
                  <a:t>gradients </a:t>
                </a:r>
                <a14:m>
                  <m:oMath xmlns:m="http://schemas.openxmlformats.org/officeDocument/2006/math">
                    <m:r>
                      <m:rPr>
                        <m:sty m:val="p"/>
                      </m:rPr>
                      <a:rPr lang="en-US" b="0" i="0" smtClean="0">
                        <a:latin typeface="Cambria Math" panose="02040503050406030204" pitchFamily="18" charset="0"/>
                      </a:rPr>
                      <m:t>Δ</m:t>
                    </m:r>
                  </m:oMath>
                </a14:m>
                <a:r>
                  <a:rPr lang="en-US" dirty="0"/>
                  <a:t> propagated from the inference layers and the input </a:t>
                </a:r>
                <a14:m>
                  <m:oMath xmlns:m="http://schemas.openxmlformats.org/officeDocument/2006/math">
                    <m:r>
                      <a:rPr lang="en-US" i="1" dirty="0" smtClean="0">
                        <a:latin typeface="Cambria Math" panose="02040503050406030204" pitchFamily="18" charset="0"/>
                      </a:rPr>
                      <m:t>𝑥</m:t>
                    </m:r>
                  </m:oMath>
                </a14:m>
                <a:r>
                  <a:rPr lang="en-US" dirty="0"/>
                  <a:t> as</a:t>
                </a:r>
              </a:p>
              <a:p>
                <a:endParaRPr lang="en-US" dirty="0"/>
              </a:p>
              <a:p>
                <a:r>
                  <a:rPr lang="en-US" dirty="0"/>
                  <a:t>The corresponding SGD updates for training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oMath>
                </a14:m>
                <a:r>
                  <a:rPr lang="en-US" dirty="0"/>
                  <a:t>, using learning rate </a:t>
                </a:r>
                <a14:m>
                  <m:oMath xmlns:m="http://schemas.openxmlformats.org/officeDocument/2006/math">
                    <m:r>
                      <a:rPr lang="en-US" b="0" i="1" smtClean="0">
                        <a:latin typeface="Cambria Math" panose="02040503050406030204" pitchFamily="18" charset="0"/>
                      </a:rPr>
                      <m:t>𝛼</m:t>
                    </m:r>
                  </m:oMath>
                </a14:m>
                <a:r>
                  <a:rPr lang="en-US" dirty="0"/>
                  <a:t>,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𝑒𝑛𝑐</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𝑒𝑛𝑐</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𝛼</m:t>
                      </m:r>
                      <m:r>
                        <m:rPr>
                          <m:sty m:val="p"/>
                        </m:rPr>
                        <a:rPr lang="en-US" b="0" i="0" smtClean="0">
                          <a:solidFill>
                            <a:srgbClr val="FF0000"/>
                          </a:solidFill>
                          <a:latin typeface="Cambria Math" panose="02040503050406030204" pitchFamily="18" charset="0"/>
                        </a:rPr>
                        <m:t>Δ</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𝑥</m:t>
                          </m:r>
                        </m:e>
                        <m:sup>
                          <m:r>
                            <a:rPr lang="en-US" b="0" i="1" smtClean="0">
                              <a:solidFill>
                                <a:srgbClr val="FF0000"/>
                              </a:solidFill>
                              <a:latin typeface="Cambria Math" panose="02040503050406030204" pitchFamily="18" charset="0"/>
                            </a:rPr>
                            <m:t>𝑇</m:t>
                          </m:r>
                        </m:sup>
                      </m:sSup>
                    </m:oMath>
                  </m:oMathPara>
                </a14:m>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r="-48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0BE9F2E-EBED-AD48-BDD8-315982670A5A}"/>
              </a:ext>
            </a:extLst>
          </p:cNvPr>
          <p:cNvPicPr>
            <a:picLocks noChangeAspect="1"/>
          </p:cNvPicPr>
          <p:nvPr/>
        </p:nvPicPr>
        <p:blipFill>
          <a:blip r:embed="rId4"/>
          <a:stretch>
            <a:fillRect/>
          </a:stretch>
        </p:blipFill>
        <p:spPr>
          <a:xfrm>
            <a:off x="716950" y="1152291"/>
            <a:ext cx="10758099" cy="1179617"/>
          </a:xfrm>
          <a:prstGeom prst="rect">
            <a:avLst/>
          </a:prstGeom>
        </p:spPr>
      </p:pic>
      <p:pic>
        <p:nvPicPr>
          <p:cNvPr id="4" name="Picture 3">
            <a:extLst>
              <a:ext uri="{FF2B5EF4-FFF2-40B4-BE49-F238E27FC236}">
                <a16:creationId xmlns:a16="http://schemas.microsoft.com/office/drawing/2014/main" id="{5B033F68-5646-9B4F-80A9-9B51795D6DE3}"/>
              </a:ext>
            </a:extLst>
          </p:cNvPr>
          <p:cNvPicPr>
            <a:picLocks noChangeAspect="1"/>
          </p:cNvPicPr>
          <p:nvPr/>
        </p:nvPicPr>
        <p:blipFill>
          <a:blip r:embed="rId5"/>
          <a:stretch>
            <a:fillRect/>
          </a:stretch>
        </p:blipFill>
        <p:spPr>
          <a:xfrm>
            <a:off x="4502150" y="4265743"/>
            <a:ext cx="3187700" cy="520700"/>
          </a:xfrm>
          <a:prstGeom prst="rect">
            <a:avLst/>
          </a:prstGeom>
        </p:spPr>
      </p:pic>
    </p:spTree>
    <p:extLst>
      <p:ext uri="{BB962C8B-B14F-4D97-AF65-F5344CB8AC3E}">
        <p14:creationId xmlns:p14="http://schemas.microsoft.com/office/powerpoint/2010/main" val="73035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Gradient Importance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Every element in </a:t>
                </a:r>
                <a14:m>
                  <m:oMath xmlns:m="http://schemas.openxmlformats.org/officeDocument/2006/math">
                    <m:r>
                      <m:rPr>
                        <m:sty m:val="p"/>
                      </m:rPr>
                      <a:rPr lang="en-US" b="0" i="0" smtClean="0">
                        <a:latin typeface="Cambria Math" panose="02040503050406030204" pitchFamily="18" charset="0"/>
                      </a:rPr>
                      <m:t>Δ</m:t>
                    </m:r>
                  </m:oMath>
                </a14:m>
                <a:r>
                  <a:rPr lang="en-US" dirty="0"/>
                  <a:t> is weighted by some elements in </a:t>
                </a:r>
                <a14:m>
                  <m:oMath xmlns:m="http://schemas.openxmlformats.org/officeDocument/2006/math">
                    <m:r>
                      <a:rPr lang="en-US" i="1" dirty="0" smtClean="0">
                        <a:latin typeface="Cambria Math" panose="02040503050406030204" pitchFamily="18" charset="0"/>
                      </a:rPr>
                      <m:t>𝑥</m:t>
                    </m:r>
                  </m:oMath>
                </a14:m>
                <a:r>
                  <a:rPr lang="en-US" dirty="0"/>
                  <a:t>. </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𝑒𝑛𝑐</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𝑒𝑛𝑐</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𝛼</m:t>
                      </m:r>
                      <m:r>
                        <m:rPr>
                          <m:sty m:val="p"/>
                        </m:rPr>
                        <a:rPr lang="en-US" b="0" i="0" smtClean="0">
                          <a:solidFill>
                            <a:schemeClr val="tx1"/>
                          </a:solidFill>
                          <a:latin typeface="Cambria Math" panose="02040503050406030204" pitchFamily="18" charset="0"/>
                        </a:rPr>
                        <m:t>Δ</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𝑇</m:t>
                          </m:r>
                        </m:sup>
                      </m:sSup>
                      <m:r>
                        <a:rPr lang="en-US" b="0" i="1" smtClean="0">
                          <a:solidFill>
                            <a:schemeClr val="tx1"/>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𝑊</m:t>
                              </m:r>
                            </m:e>
                            <m:sub>
                              <m:r>
                                <a:rPr lang="en-US" i="1">
                                  <a:solidFill>
                                    <a:srgbClr val="0070C0"/>
                                  </a:solidFill>
                                  <a:latin typeface="Cambria Math" panose="02040503050406030204" pitchFamily="18" charset="0"/>
                                </a:rPr>
                                <m:t>𝑒𝑛𝑐</m:t>
                              </m:r>
                            </m:sub>
                          </m:sSub>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𝛼</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𝐸</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𝑊</m:t>
                                  </m:r>
                                </m:e>
                                <m:sub>
                                  <m:r>
                                    <a:rPr lang="en-US" b="0" i="1" smtClean="0">
                                      <a:solidFill>
                                        <a:srgbClr val="0070C0"/>
                                      </a:solidFill>
                                      <a:latin typeface="Cambria Math" panose="02040503050406030204" pitchFamily="18" charset="0"/>
                                    </a:rPr>
                                    <m:t>𝑒𝑛𝑐</m:t>
                                  </m:r>
                                </m:sub>
                              </m:sSub>
                            </m:e>
                          </m:d>
                        </m:e>
                        <m:sub>
                          <m:r>
                            <a:rPr lang="en-US" b="0" i="1" smtClean="0">
                              <a:solidFill>
                                <a:srgbClr val="0070C0"/>
                              </a:solidFill>
                              <a:latin typeface="Cambria Math" panose="02040503050406030204" pitchFamily="18" charset="0"/>
                            </a:rPr>
                            <m:t>𝑆𝐺𝐷</m:t>
                          </m:r>
                        </m:sub>
                      </m:sSub>
                    </m:oMath>
                  </m:oMathPara>
                </a14:m>
                <a:endParaRPr lang="en-US" dirty="0">
                  <a:solidFill>
                    <a:schemeClr val="tx1"/>
                  </a:solidFill>
                </a:endParaRPr>
              </a:p>
              <a:p>
                <a:r>
                  <a:rPr lang="en-US" altLang="zh-CN" dirty="0"/>
                  <a:t>G</a:t>
                </a:r>
                <a:r>
                  <a:rPr lang="en-US" dirty="0"/>
                  <a:t>iven that some entries in </a:t>
                </a:r>
                <a14:m>
                  <m:oMath xmlns:m="http://schemas.openxmlformats.org/officeDocument/2006/math">
                    <m:r>
                      <a:rPr lang="en-US" i="1" dirty="0" smtClean="0">
                        <a:latin typeface="Cambria Math" panose="02040503050406030204" pitchFamily="18" charset="0"/>
                      </a:rPr>
                      <m:t>𝑥</m:t>
                    </m:r>
                  </m:oMath>
                </a14:m>
                <a:r>
                  <a:rPr lang="en-US" dirty="0"/>
                  <a:t> could be </a:t>
                </a:r>
                <a:r>
                  <a:rPr lang="en-US" dirty="0">
                    <a:solidFill>
                      <a:srgbClr val="FF0000"/>
                    </a:solidFill>
                  </a:rPr>
                  <a:t>missing</a:t>
                </a:r>
                <a:r>
                  <a:rPr lang="en-US" dirty="0"/>
                  <a:t> (according to the missing indicator </a:t>
                </a:r>
                <a14:m>
                  <m:oMath xmlns:m="http://schemas.openxmlformats.org/officeDocument/2006/math">
                    <m:r>
                      <a:rPr lang="en-US" i="1" dirty="0" smtClean="0">
                        <a:latin typeface="Cambria Math" panose="02040503050406030204" pitchFamily="18" charset="0"/>
                      </a:rPr>
                      <m:t>𝑚</m:t>
                    </m:r>
                  </m:oMath>
                </a14:m>
                <a:r>
                  <a:rPr lang="en-US" dirty="0"/>
                  <a:t>) and their </a:t>
                </a:r>
                <a:r>
                  <a:rPr lang="en-US" dirty="0">
                    <a:solidFill>
                      <a:srgbClr val="FF0000"/>
                    </a:solidFill>
                  </a:rPr>
                  <a:t>values are usually replaced by a placeholder</a:t>
                </a:r>
                <a:r>
                  <a:rPr lang="en-US" dirty="0"/>
                  <a:t> </a:t>
                </a:r>
                <a14:m>
                  <m:oMath xmlns:m="http://schemas.openxmlformats.org/officeDocument/2006/math">
                    <m:r>
                      <a:rPr lang="en-US" i="1" dirty="0" smtClean="0">
                        <a:latin typeface="Cambria Math" panose="02040503050406030204" pitchFamily="18" charset="0"/>
                      </a:rPr>
                      <m:t>𝜉</m:t>
                    </m:r>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ℝ</m:t>
                    </m:r>
                  </m:oMath>
                </a14:m>
                <a:r>
                  <a:rPr lang="en-US" dirty="0"/>
                  <a:t>, it may not be ideal do directly back-propagate the gradients, as the features </a:t>
                </a:r>
                <a14:m>
                  <m:oMath xmlns:m="http://schemas.openxmlformats.org/officeDocument/2006/math">
                    <m:r>
                      <a:rPr lang="en-US" b="0" i="1" smtClean="0">
                        <a:latin typeface="Cambria Math" panose="02040503050406030204" pitchFamily="18" charset="0"/>
                      </a:rPr>
                      <m:t>𝜁</m:t>
                    </m:r>
                  </m:oMath>
                </a14:m>
                <a:r>
                  <a:rPr lang="en-US" dirty="0"/>
                  <a:t> captured by the encoding layers may not be expressive enough for the inference layers to make accurate predictions.</a:t>
                </a:r>
              </a:p>
              <a:p>
                <a:r>
                  <a:rPr lang="en-US" dirty="0"/>
                  <a:t>Instead, introduce the </a:t>
                </a:r>
                <a:r>
                  <a:rPr lang="en-US" dirty="0">
                    <a:solidFill>
                      <a:srgbClr val="FF0000"/>
                    </a:solidFill>
                  </a:rPr>
                  <a:t>importance matrix </a:t>
                </a:r>
                <a14:m>
                  <m:oMath xmlns:m="http://schemas.openxmlformats.org/officeDocument/2006/math">
                    <m:r>
                      <a:rPr lang="en-US" i="1" dirty="0" smtClean="0">
                        <a:solidFill>
                          <a:srgbClr val="FF0000"/>
                        </a:solidFill>
                        <a:latin typeface="Cambria Math" panose="02040503050406030204" pitchFamily="18" charset="0"/>
                      </a:rPr>
                      <m:t>𝐴</m:t>
                    </m:r>
                    <m:r>
                      <a:rPr lang="en-US" b="0" i="1" dirty="0" smtClean="0">
                        <a:solidFill>
                          <a:srgbClr val="FF0000"/>
                        </a:solidFill>
                        <a:latin typeface="Cambria Math" panose="02040503050406030204" pitchFamily="18" charset="0"/>
                      </a:rPr>
                      <m:t>∈[0, 1]</m:t>
                    </m:r>
                  </m:oMath>
                </a14:m>
                <a:r>
                  <a:rPr lang="en-US" dirty="0"/>
                  <a:t> to adjust the gradient descent direction</a:t>
                </a:r>
              </a:p>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r="-96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5B8215-14C1-334D-90CA-D3B857CFD94E}"/>
              </a:ext>
            </a:extLst>
          </p:cNvPr>
          <p:cNvPicPr>
            <a:picLocks noChangeAspect="1"/>
          </p:cNvPicPr>
          <p:nvPr/>
        </p:nvPicPr>
        <p:blipFill>
          <a:blip r:embed="rId4"/>
          <a:stretch>
            <a:fillRect/>
          </a:stretch>
        </p:blipFill>
        <p:spPr>
          <a:xfrm>
            <a:off x="3263287" y="5832065"/>
            <a:ext cx="5665426" cy="557502"/>
          </a:xfrm>
          <a:prstGeom prst="rect">
            <a:avLst/>
          </a:prstGeom>
        </p:spPr>
      </p:pic>
      <p:pic>
        <p:nvPicPr>
          <p:cNvPr id="2" name="Picture 1">
            <a:extLst>
              <a:ext uri="{FF2B5EF4-FFF2-40B4-BE49-F238E27FC236}">
                <a16:creationId xmlns:a16="http://schemas.microsoft.com/office/drawing/2014/main" id="{D5F53728-069A-304F-BA60-C973BD47370F}"/>
              </a:ext>
            </a:extLst>
          </p:cNvPr>
          <p:cNvPicPr>
            <a:picLocks noChangeAspect="1"/>
          </p:cNvPicPr>
          <p:nvPr/>
        </p:nvPicPr>
        <p:blipFill>
          <a:blip r:embed="rId5"/>
          <a:stretch>
            <a:fillRect/>
          </a:stretch>
        </p:blipFill>
        <p:spPr>
          <a:xfrm>
            <a:off x="4514850" y="1499898"/>
            <a:ext cx="3162300" cy="457200"/>
          </a:xfrm>
          <a:prstGeom prst="rect">
            <a:avLst/>
          </a:prstGeom>
        </p:spPr>
      </p:pic>
      <p:sp>
        <p:nvSpPr>
          <p:cNvPr id="7" name="Rectangle 6">
            <a:extLst>
              <a:ext uri="{FF2B5EF4-FFF2-40B4-BE49-F238E27FC236}">
                <a16:creationId xmlns:a16="http://schemas.microsoft.com/office/drawing/2014/main" id="{DDD47CD3-0741-134E-B473-67D5F798C183}"/>
              </a:ext>
            </a:extLst>
          </p:cNvPr>
          <p:cNvSpPr/>
          <p:nvPr/>
        </p:nvSpPr>
        <p:spPr>
          <a:xfrm>
            <a:off x="3048308" y="5798270"/>
            <a:ext cx="6162194" cy="6039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DFD0C9C-7B61-4441-B0CD-4EA58A3EED97}"/>
              </a:ext>
            </a:extLst>
          </p:cNvPr>
          <p:cNvSpPr/>
          <p:nvPr/>
        </p:nvSpPr>
        <p:spPr>
          <a:xfrm>
            <a:off x="2327563" y="1926211"/>
            <a:ext cx="7514705" cy="60390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05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Gradient Importance</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Instead, introduce the importance matrix </a:t>
                </a: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∈[0, 1]</m:t>
                    </m:r>
                  </m:oMath>
                </a14:m>
                <a:r>
                  <a:rPr lang="en-US" dirty="0"/>
                  <a:t> to adjust the gradient descent direction</a:t>
                </a:r>
              </a:p>
              <a:p>
                <a:pPr marL="0" indent="0">
                  <a:buNone/>
                </a:pPr>
                <a:endParaRPr lang="en-US" dirty="0"/>
              </a:p>
              <a:p>
                <a:r>
                  <a:rPr lang="en-US" dirty="0">
                    <a:solidFill>
                      <a:srgbClr val="FF0000"/>
                    </a:solidFill>
                  </a:rPr>
                  <a:t>Not only trains the model to capture information from the observed inputs that are most useful for making accurate predictions, but also to leverage the information underlying the missingness in the data.</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5B8215-14C1-334D-90CA-D3B857CFD94E}"/>
              </a:ext>
            </a:extLst>
          </p:cNvPr>
          <p:cNvPicPr>
            <a:picLocks noChangeAspect="1"/>
          </p:cNvPicPr>
          <p:nvPr/>
        </p:nvPicPr>
        <p:blipFill>
          <a:blip r:embed="rId4"/>
          <a:stretch>
            <a:fillRect/>
          </a:stretch>
        </p:blipFill>
        <p:spPr>
          <a:xfrm>
            <a:off x="3708400" y="1991585"/>
            <a:ext cx="4775200" cy="469900"/>
          </a:xfrm>
          <a:prstGeom prst="rect">
            <a:avLst/>
          </a:prstGeom>
        </p:spPr>
      </p:pic>
      <p:pic>
        <p:nvPicPr>
          <p:cNvPr id="1026" name="Picture 2" descr="Stochastic Gradient Descent on your microcontroller">
            <a:extLst>
              <a:ext uri="{FF2B5EF4-FFF2-40B4-BE49-F238E27FC236}">
                <a16:creationId xmlns:a16="http://schemas.microsoft.com/office/drawing/2014/main" id="{4A8FCEB4-3E00-0840-85BF-110F79E98D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306" b="22999"/>
          <a:stretch/>
        </p:blipFill>
        <p:spPr bwMode="auto">
          <a:xfrm>
            <a:off x="7614458" y="3810621"/>
            <a:ext cx="2964873" cy="29107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C0E88F8D-F9C9-A448-AF97-919790E69FDF}"/>
                  </a:ext>
                </a:extLst>
              </p:cNvPr>
              <p:cNvSpPr txBox="1">
                <a:spLocks/>
              </p:cNvSpPr>
              <p:nvPr/>
            </p:nvSpPr>
            <p:spPr>
              <a:xfrm>
                <a:off x="838200" y="3810621"/>
                <a:ext cx="5745480" cy="2686675"/>
              </a:xfrm>
              <a:prstGeom prst="rect">
                <a:avLst/>
              </a:prstGeom>
            </p:spPr>
            <p:txBody>
              <a:bodyPr vert="horz" lIns="91440" tIns="45720" rIns="91440" bIns="45720" rtlCol="0">
                <a:noAutofit/>
              </a:bodyPr>
              <a:lstStyle>
                <a:lvl1pPr marL="228618" indent="-228618" algn="l" defTabSz="91447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5" indent="-228618" algn="l" defTabSz="91447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1" indent="-228618" algn="l" defTabSz="91447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65"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3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74"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1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elements of </a:t>
                </a:r>
                <a:r>
                  <a:rPr lang="en-US" dirty="0">
                    <a:solidFill>
                      <a:srgbClr val="FF0000"/>
                    </a:solidFill>
                  </a:rPr>
                  <a:t>importance matrix </a:t>
                </a:r>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t> can be generated using the RL framework.</a:t>
                </a:r>
              </a:p>
              <a:p>
                <a:endParaRPr lang="en-US" dirty="0"/>
              </a:p>
              <a:p>
                <a:endParaRPr lang="en-US" dirty="0"/>
              </a:p>
              <a:p>
                <a:pPr marL="0" indent="0">
                  <a:buFont typeface="Arial" panose="020B0604020202020204" pitchFamily="34" charset="0"/>
                  <a:buNone/>
                </a:pPr>
                <a:endParaRPr lang="en-US" dirty="0"/>
              </a:p>
              <a:p>
                <a:endParaRPr lang="en-US" dirty="0"/>
              </a:p>
              <a:p>
                <a:endParaRPr lang="en-US" dirty="0"/>
              </a:p>
              <a:p>
                <a:endParaRPr lang="en-US"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7" name="Content Placeholder 5">
                <a:extLst>
                  <a:ext uri="{FF2B5EF4-FFF2-40B4-BE49-F238E27FC236}">
                    <a16:creationId xmlns:a16="http://schemas.microsoft.com/office/drawing/2014/main" id="{C0E88F8D-F9C9-A448-AF97-919790E69FDF}"/>
                  </a:ext>
                </a:extLst>
              </p:cNvPr>
              <p:cNvSpPr txBox="1">
                <a:spLocks noRot="1" noChangeAspect="1" noMove="1" noResize="1" noEditPoints="1" noAdjustHandles="1" noChangeArrowheads="1" noChangeShapeType="1" noTextEdit="1"/>
              </p:cNvSpPr>
              <p:nvPr/>
            </p:nvSpPr>
            <p:spPr>
              <a:xfrm>
                <a:off x="838200" y="3810621"/>
                <a:ext cx="5745480" cy="2686675"/>
              </a:xfrm>
              <a:prstGeom prst="rect">
                <a:avLst/>
              </a:prstGeom>
              <a:blipFill>
                <a:blip r:embed="rId6"/>
                <a:stretch>
                  <a:fillRect l="-1987" t="-4245"/>
                </a:stretch>
              </a:blipFill>
            </p:spPr>
            <p:txBody>
              <a:bodyPr/>
              <a:lstStyle/>
              <a:p>
                <a:r>
                  <a:rPr lang="en-US">
                    <a:noFill/>
                  </a:rPr>
                  <a:t> </a:t>
                </a:r>
              </a:p>
            </p:txBody>
          </p:sp>
        </mc:Fallback>
      </mc:AlternateContent>
    </p:spTree>
    <p:extLst>
      <p:ext uri="{BB962C8B-B14F-4D97-AF65-F5344CB8AC3E}">
        <p14:creationId xmlns:p14="http://schemas.microsoft.com/office/powerpoint/2010/main" val="1859400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RL to Generate Importance Matrix</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Reinforcement Learning aims to learn an optimal policy that maximizes expected rewards, by interacting with an unknown environment. </a:t>
                </a:r>
              </a:p>
              <a:p>
                <a:r>
                  <a:rPr lang="en-US" dirty="0"/>
                  <a:t>Formally, the RL environment is characterized by a Markov decision process (MDP).</a:t>
                </a:r>
              </a:p>
              <a:p>
                <a:r>
                  <a:rPr lang="en-US" dirty="0"/>
                  <a:t>Each time after the agent chooses an </a:t>
                </a:r>
                <a:r>
                  <a:rPr lang="en-US" dirty="0">
                    <a:solidFill>
                      <a:srgbClr val="FF0000"/>
                    </a:solidFill>
                  </a:rPr>
                  <a:t>action </a:t>
                </a:r>
                <a14:m>
                  <m:oMath xmlns:m="http://schemas.openxmlformats.org/officeDocument/2006/math">
                    <m:r>
                      <a:rPr lang="en-US" i="1" dirty="0" smtClean="0">
                        <a:solidFill>
                          <a:srgbClr val="FF0000"/>
                        </a:solidFill>
                        <a:latin typeface="Cambria Math" panose="02040503050406030204" pitchFamily="18" charset="0"/>
                      </a:rPr>
                      <m:t>𝑎</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𝜋</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𝑠</m:t>
                        </m:r>
                      </m:e>
                    </m:d>
                    <m:r>
                      <a:rPr lang="en-US" i="1" dirty="0" smtClean="0">
                        <a:latin typeface="Cambria Math" panose="02040503050406030204" pitchFamily="18" charset="0"/>
                      </a:rPr>
                      <m:t> </m:t>
                    </m:r>
                  </m:oMath>
                </a14:m>
                <a:r>
                  <a:rPr lang="en-US" dirty="0"/>
                  <a:t>at state </a:t>
                </a:r>
                <a14:m>
                  <m:oMath xmlns:m="http://schemas.openxmlformats.org/officeDocument/2006/math">
                    <m:r>
                      <a:rPr lang="en-US" i="1" dirty="0" smtClean="0">
                        <a:latin typeface="Cambria Math" panose="02040503050406030204" pitchFamily="18" charset="0"/>
                      </a:rPr>
                      <m:t>𝑠</m:t>
                    </m:r>
                  </m:oMath>
                </a14:m>
                <a:r>
                  <a:rPr lang="en-US" dirty="0"/>
                  <a:t> following some </a:t>
                </a:r>
                <a:r>
                  <a:rPr lang="en-US" dirty="0">
                    <a:solidFill>
                      <a:srgbClr val="FF0000"/>
                    </a:solidFill>
                  </a:rPr>
                  <a:t>policy </a:t>
                </a:r>
                <a14:m>
                  <m:oMath xmlns:m="http://schemas.openxmlformats.org/officeDocument/2006/math">
                    <m:r>
                      <a:rPr lang="en-US" b="0" i="1" dirty="0" smtClean="0">
                        <a:solidFill>
                          <a:srgbClr val="FF0000"/>
                        </a:solidFill>
                        <a:latin typeface="Cambria Math" panose="02040503050406030204" pitchFamily="18" charset="0"/>
                      </a:rPr>
                      <m:t>𝜋</m:t>
                    </m:r>
                  </m:oMath>
                </a14:m>
                <a:r>
                  <a:rPr lang="en-US" dirty="0"/>
                  <a:t>, the environment responds with the next state </a:t>
                </a:r>
                <a14:m>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m:t>
                    </m:r>
                  </m:oMath>
                </a14:m>
                <a:r>
                  <a:rPr lang="en-US" dirty="0"/>
                  <a:t>, along with an immediate </a:t>
                </a:r>
                <a:r>
                  <a:rPr lang="en-US" dirty="0">
                    <a:solidFill>
                      <a:srgbClr val="FF0000"/>
                    </a:solidFill>
                  </a:rPr>
                  <a:t>reward </a:t>
                </a:r>
                <a14:m>
                  <m:oMath xmlns:m="http://schemas.openxmlformats.org/officeDocument/2006/math">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𝑅</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𝑎</m:t>
                    </m:r>
                    <m:r>
                      <a:rPr lang="en-US" i="1" dirty="0" smtClean="0">
                        <a:solidFill>
                          <a:srgbClr val="FF0000"/>
                        </a:solidFill>
                        <a:latin typeface="Cambria Math" panose="02040503050406030204" pitchFamily="18" charset="0"/>
                      </a:rPr>
                      <m:t>) </m:t>
                    </m:r>
                  </m:oMath>
                </a14:m>
                <a:r>
                  <a:rPr lang="en-US" dirty="0"/>
                  <a:t>given a reward function </a:t>
                </a:r>
                <a14:m>
                  <m:oMath xmlns:m="http://schemas.openxmlformats.org/officeDocument/2006/math">
                    <m:r>
                      <a:rPr lang="en-US" i="1" dirty="0" smtClean="0">
                        <a:latin typeface="Cambria Math" panose="02040503050406030204" pitchFamily="18" charset="0"/>
                      </a:rPr>
                      <m:t>𝑅</m:t>
                    </m:r>
                    <m:r>
                      <a:rPr lang="en-US" i="1" dirty="0">
                        <a:latin typeface="Cambria Math" panose="02040503050406030204" pitchFamily="18" charset="0"/>
                      </a:rPr>
                      <m:t>(</m:t>
                    </m:r>
                    <m:r>
                      <a:rPr lang="en-US" b="0" i="1" dirty="0" smtClean="0">
                        <a:latin typeface="Cambria Math" panose="02040503050406030204" pitchFamily="18" charset="0"/>
                      </a:rPr>
                      <m:t> ; </m:t>
                    </m:r>
                    <m:r>
                      <a:rPr lang="en-US" i="1" dirty="0">
                        <a:latin typeface="Cambria Math" panose="02040503050406030204" pitchFamily="18" charset="0"/>
                      </a:rPr>
                      <m:t>)</m:t>
                    </m:r>
                  </m:oMath>
                </a14:m>
                <a:r>
                  <a:rPr lang="en-US" dirty="0"/>
                  <a:t>. </a:t>
                </a:r>
                <a:r>
                  <a:rPr lang="en-US" dirty="0">
                    <a:solidFill>
                      <a:srgbClr val="FF0000"/>
                    </a:solidFill>
                  </a:rPr>
                  <a:t>The goal is to learn an optimal policy that maximizes the expected total reward</a:t>
                </a:r>
              </a:p>
              <a:p>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5B397D9-ECEB-E247-93F2-F08EB7E38CA0}"/>
              </a:ext>
            </a:extLst>
          </p:cNvPr>
          <p:cNvPicPr>
            <a:picLocks noChangeAspect="1"/>
          </p:cNvPicPr>
          <p:nvPr/>
        </p:nvPicPr>
        <p:blipFill>
          <a:blip r:embed="rId4"/>
          <a:stretch>
            <a:fillRect/>
          </a:stretch>
        </p:blipFill>
        <p:spPr>
          <a:xfrm>
            <a:off x="3549085" y="5479169"/>
            <a:ext cx="5093830" cy="616831"/>
          </a:xfrm>
          <a:prstGeom prst="rect">
            <a:avLst/>
          </a:prstGeom>
        </p:spPr>
      </p:pic>
    </p:spTree>
    <p:extLst>
      <p:ext uri="{BB962C8B-B14F-4D97-AF65-F5344CB8AC3E}">
        <p14:creationId xmlns:p14="http://schemas.microsoft.com/office/powerpoint/2010/main" val="3832912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RL to Generate Importance Matrix</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14:m>
                  <m:oMath xmlns:m="http://schemas.openxmlformats.org/officeDocument/2006/math">
                    <m:r>
                      <a:rPr lang="en-US" i="1" dirty="0" smtClean="0">
                        <a:solidFill>
                          <a:srgbClr val="FF0000"/>
                        </a:solidFill>
                        <a:latin typeface="Cambria Math" panose="02040503050406030204" pitchFamily="18" charset="0"/>
                      </a:rPr>
                      <m:t>𝐴</m:t>
                    </m:r>
                  </m:oMath>
                </a14:m>
                <a:r>
                  <a:rPr lang="en-US" dirty="0">
                    <a:solidFill>
                      <a:srgbClr val="FF0000"/>
                    </a:solidFill>
                  </a:rPr>
                  <a:t> are determined on-the-fly following an RL policy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𝜋</m:t>
                        </m:r>
                      </m:e>
                      <m:sub>
                        <m:r>
                          <a:rPr lang="en-US" b="0" i="1" smtClean="0">
                            <a:solidFill>
                              <a:srgbClr val="FF0000"/>
                            </a:solidFill>
                            <a:latin typeface="Cambria Math" panose="02040503050406030204" pitchFamily="18" charset="0"/>
                          </a:rPr>
                          <m:t>𝜃</m:t>
                        </m:r>
                      </m:sub>
                    </m:sSub>
                  </m:oMath>
                </a14:m>
                <a:r>
                  <a:rPr lang="en-US" dirty="0"/>
                  <a:t>, parameterized by </a:t>
                </a:r>
                <a14:m>
                  <m:oMath xmlns:m="http://schemas.openxmlformats.org/officeDocument/2006/math">
                    <m:r>
                      <a:rPr lang="en-US" b="0" i="1" dirty="0" smtClean="0">
                        <a:latin typeface="Cambria Math" panose="02040503050406030204" pitchFamily="18" charset="0"/>
                      </a:rPr>
                      <m:t>𝜃</m:t>
                    </m:r>
                  </m:oMath>
                </a14:m>
                <a:r>
                  <a:rPr lang="en-US" dirty="0"/>
                  <a:t>, conditioned on some states that characterize the status of the backpropagation at the current time step. The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𝜃</m:t>
                        </m:r>
                      </m:sub>
                    </m:sSub>
                  </m:oMath>
                </a14:m>
                <a:r>
                  <a:rPr lang="en-US" dirty="0"/>
                  <a:t> is updated, concurrently with the weights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oMath>
                </a14:m>
                <a:r>
                  <a:rPr lang="en-US" dirty="0"/>
                  <a:t>.</a:t>
                </a:r>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r="-8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5091D8-E962-9A4E-A0BF-F05941E9EB6D}"/>
              </a:ext>
            </a:extLst>
          </p:cNvPr>
          <p:cNvPicPr>
            <a:picLocks noChangeAspect="1"/>
          </p:cNvPicPr>
          <p:nvPr/>
        </p:nvPicPr>
        <p:blipFill>
          <a:blip r:embed="rId4"/>
          <a:stretch>
            <a:fillRect/>
          </a:stretch>
        </p:blipFill>
        <p:spPr>
          <a:xfrm>
            <a:off x="2274660" y="2922570"/>
            <a:ext cx="7642679" cy="3433203"/>
          </a:xfrm>
          <a:prstGeom prst="rect">
            <a:avLst/>
          </a:prstGeom>
        </p:spPr>
      </p:pic>
    </p:spTree>
    <p:extLst>
      <p:ext uri="{BB962C8B-B14F-4D97-AF65-F5344CB8AC3E}">
        <p14:creationId xmlns:p14="http://schemas.microsoft.com/office/powerpoint/2010/main" val="169710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RL to Generate Importance Matrix</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Combining the importance matrix </a:t>
                </a:r>
                <a14:m>
                  <m:oMath xmlns:m="http://schemas.openxmlformats.org/officeDocument/2006/math">
                    <m:r>
                      <a:rPr lang="en-US" i="1" dirty="0" smtClean="0">
                        <a:latin typeface="Cambria Math" panose="02040503050406030204" pitchFamily="18" charset="0"/>
                      </a:rPr>
                      <m:t>𝐴</m:t>
                    </m:r>
                  </m:oMath>
                </a14:m>
                <a:r>
                  <a:rPr lang="en-US" dirty="0"/>
                  <a:t> with the gradients when updating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𝑒𝑛𝑐</m:t>
                        </m:r>
                      </m:sub>
                    </m:sSub>
                    <m:r>
                      <a:rPr lang="en-US" i="1" dirty="0" smtClean="0">
                        <a:latin typeface="Cambria Math" panose="02040503050406030204" pitchFamily="18" charset="0"/>
                      </a:rPr>
                      <m:t> </m:t>
                    </m:r>
                  </m:oMath>
                </a14:m>
                <a:endParaRPr lang="en-US" dirty="0"/>
              </a:p>
              <a:p>
                <a:pPr marL="0" indent="0">
                  <a:buNone/>
                </a:pPr>
                <a:endParaRPr lang="en-US" dirty="0"/>
              </a:p>
              <a:p>
                <a:r>
                  <a:rPr lang="en-US" b="0" dirty="0"/>
                  <a:t>The importance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𝑇</m:t>
                        </m:r>
                      </m:sup>
                    </m:sSup>
                  </m:oMath>
                </a14:m>
                <a:r>
                  <a:rPr lang="en-US" dirty="0"/>
                  <a:t> is obtained from the policy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A1ADFFD-9524-4D43-8122-5A26BE9F83C2}"/>
              </a:ext>
            </a:extLst>
          </p:cNvPr>
          <p:cNvPicPr>
            <a:picLocks noChangeAspect="1"/>
          </p:cNvPicPr>
          <p:nvPr/>
        </p:nvPicPr>
        <p:blipFill>
          <a:blip r:embed="rId4"/>
          <a:stretch>
            <a:fillRect/>
          </a:stretch>
        </p:blipFill>
        <p:spPr>
          <a:xfrm>
            <a:off x="2159000" y="1984015"/>
            <a:ext cx="7874000" cy="520700"/>
          </a:xfrm>
          <a:prstGeom prst="rect">
            <a:avLst/>
          </a:prstGeom>
        </p:spPr>
      </p:pic>
      <p:pic>
        <p:nvPicPr>
          <p:cNvPr id="7" name="Picture 6">
            <a:extLst>
              <a:ext uri="{FF2B5EF4-FFF2-40B4-BE49-F238E27FC236}">
                <a16:creationId xmlns:a16="http://schemas.microsoft.com/office/drawing/2014/main" id="{E79C10B5-90C9-CA4D-B6C1-4C5D418914F6}"/>
              </a:ext>
            </a:extLst>
          </p:cNvPr>
          <p:cNvPicPr>
            <a:picLocks noChangeAspect="1"/>
          </p:cNvPicPr>
          <p:nvPr/>
        </p:nvPicPr>
        <p:blipFill>
          <a:blip r:embed="rId5"/>
          <a:stretch>
            <a:fillRect/>
          </a:stretch>
        </p:blipFill>
        <p:spPr>
          <a:xfrm>
            <a:off x="2274660" y="2922570"/>
            <a:ext cx="7642679" cy="3433203"/>
          </a:xfrm>
          <a:prstGeom prst="rect">
            <a:avLst/>
          </a:prstGeom>
        </p:spPr>
      </p:pic>
    </p:spTree>
    <p:extLst>
      <p:ext uri="{BB962C8B-B14F-4D97-AF65-F5344CB8AC3E}">
        <p14:creationId xmlns:p14="http://schemas.microsoft.com/office/powerpoint/2010/main" val="1299144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E79C10B5-90C9-CA4D-B6C1-4C5D418914F6}"/>
              </a:ext>
            </a:extLst>
          </p:cNvPr>
          <p:cNvPicPr>
            <a:picLocks noChangeAspect="1"/>
          </p:cNvPicPr>
          <p:nvPr/>
        </p:nvPicPr>
        <p:blipFill>
          <a:blip r:embed="rId3"/>
          <a:stretch>
            <a:fillRect/>
          </a:stretch>
        </p:blipFill>
        <p:spPr>
          <a:xfrm>
            <a:off x="7253512" y="3008338"/>
            <a:ext cx="4792852" cy="2153019"/>
          </a:xfrm>
          <a:prstGeom prst="rect">
            <a:avLst/>
          </a:prstGeom>
        </p:spPr>
      </p:pic>
      <p:pic>
        <p:nvPicPr>
          <p:cNvPr id="2" name="Picture 1">
            <a:extLst>
              <a:ext uri="{FF2B5EF4-FFF2-40B4-BE49-F238E27FC236}">
                <a16:creationId xmlns:a16="http://schemas.microsoft.com/office/drawing/2014/main" id="{64FECFE6-F6CC-B845-8764-77EECB79BABE}"/>
              </a:ext>
            </a:extLst>
          </p:cNvPr>
          <p:cNvPicPr>
            <a:picLocks noChangeAspect="1"/>
          </p:cNvPicPr>
          <p:nvPr/>
        </p:nvPicPr>
        <p:blipFill>
          <a:blip r:embed="rId4"/>
          <a:stretch>
            <a:fillRect/>
          </a:stretch>
        </p:blipFill>
        <p:spPr>
          <a:xfrm>
            <a:off x="0" y="1504168"/>
            <a:ext cx="7253512" cy="5161357"/>
          </a:xfrm>
          <a:prstGeom prst="rect">
            <a:avLst/>
          </a:prstGeom>
        </p:spPr>
      </p:pic>
      <p:sp>
        <p:nvSpPr>
          <p:cNvPr id="8" name="Title 7">
            <a:extLst>
              <a:ext uri="{FF2B5EF4-FFF2-40B4-BE49-F238E27FC236}">
                <a16:creationId xmlns:a16="http://schemas.microsoft.com/office/drawing/2014/main" id="{A4EB0707-1762-F74F-903D-C8588409CB96}"/>
              </a:ext>
            </a:extLst>
          </p:cNvPr>
          <p:cNvSpPr>
            <a:spLocks noGrp="1"/>
          </p:cNvSpPr>
          <p:nvPr>
            <p:ph type="title"/>
          </p:nvPr>
        </p:nvSpPr>
        <p:spPr/>
        <p:txBody>
          <a:bodyPr/>
          <a:lstStyle/>
          <a:p>
            <a:r>
              <a:rPr lang="en-US" dirty="0"/>
              <a:t>RL to Generate Importance Matrix</a:t>
            </a:r>
          </a:p>
        </p:txBody>
      </p:sp>
      <p:sp>
        <p:nvSpPr>
          <p:cNvPr id="11" name="Rectangle 10">
            <a:extLst>
              <a:ext uri="{FF2B5EF4-FFF2-40B4-BE49-F238E27FC236}">
                <a16:creationId xmlns:a16="http://schemas.microsoft.com/office/drawing/2014/main" id="{E2A8C2A7-2402-5745-B635-C1E3A7394237}"/>
              </a:ext>
            </a:extLst>
          </p:cNvPr>
          <p:cNvSpPr/>
          <p:nvPr/>
        </p:nvSpPr>
        <p:spPr>
          <a:xfrm>
            <a:off x="465512" y="3640975"/>
            <a:ext cx="6788000" cy="2714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241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Datasets </a:t>
            </a:r>
          </a:p>
        </p:txBody>
      </p:sp>
      <p:sp>
        <p:nvSpPr>
          <p:cNvPr id="6" name="Content Placeholder 5"/>
          <p:cNvSpPr>
            <a:spLocks noGrp="1"/>
          </p:cNvSpPr>
          <p:nvPr>
            <p:ph idx="1"/>
          </p:nvPr>
        </p:nvSpPr>
        <p:spPr/>
        <p:txBody>
          <a:bodyPr/>
          <a:lstStyle/>
          <a:p>
            <a:r>
              <a:rPr lang="en-US" dirty="0" err="1"/>
              <a:t>i</a:t>
            </a:r>
            <a:r>
              <a:rPr lang="en-US" dirty="0"/>
              <a:t>) MIMIC-III (Johnson et al., 2016) that consists of real-world EHRs obtained</a:t>
            </a:r>
          </a:p>
          <a:p>
            <a:r>
              <a:rPr lang="en-US" dirty="0"/>
              <a:t>ii) A de-identified ophthalmic patient dataset obtained from an eye center in North America</a:t>
            </a:r>
          </a:p>
          <a:p>
            <a:r>
              <a:rPr lang="en-US" dirty="0"/>
              <a:t>iii) Hand-written digits MNIST (</a:t>
            </a:r>
            <a:r>
              <a:rPr lang="en-US" dirty="0" err="1"/>
              <a:t>LeCun</a:t>
            </a:r>
            <a:r>
              <a:rPr lang="en-US" dirty="0"/>
              <a:t> and Cortes, 2010)</a:t>
            </a:r>
          </a:p>
          <a:p>
            <a:r>
              <a:rPr lang="en-US" dirty="0"/>
              <a:t>Also tested on a smaller scaled ICU time-series from 2012 </a:t>
            </a:r>
            <a:r>
              <a:rPr lang="en-US" dirty="0" err="1"/>
              <a:t>Physionet</a:t>
            </a:r>
            <a:r>
              <a:rPr lang="en-US" dirty="0"/>
              <a:t> challenge (Silva et al., 2012)</a:t>
            </a:r>
          </a:p>
          <a:p>
            <a:r>
              <a:rPr lang="en-US" dirty="0">
                <a:solidFill>
                  <a:srgbClr val="FF0000"/>
                </a:solidFill>
              </a:rPr>
              <a:t>Proposed method not only outperforms the baselines on all three datasets under various experimental settings, but also offers better feature representations.</a:t>
            </a:r>
          </a:p>
          <a:p>
            <a:endParaRPr lang="en-US" dirty="0"/>
          </a:p>
          <a:p>
            <a:endParaRPr lang="en-US" dirty="0"/>
          </a:p>
        </p:txBody>
      </p:sp>
    </p:spTree>
    <p:extLst>
      <p:ext uri="{BB962C8B-B14F-4D97-AF65-F5344CB8AC3E}">
        <p14:creationId xmlns:p14="http://schemas.microsoft.com/office/powerpoint/2010/main" val="310476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MIMIC-III</a:t>
            </a:r>
          </a:p>
        </p:txBody>
      </p:sp>
      <p:sp>
        <p:nvSpPr>
          <p:cNvPr id="6" name="Content Placeholder 5"/>
          <p:cNvSpPr>
            <a:spLocks noGrp="1"/>
          </p:cNvSpPr>
          <p:nvPr>
            <p:ph idx="1"/>
          </p:nvPr>
        </p:nvSpPr>
        <p:spPr/>
        <p:txBody>
          <a:bodyPr/>
          <a:lstStyle/>
          <a:p>
            <a:r>
              <a:rPr lang="en-US" dirty="0"/>
              <a:t>Predict if a patient will develop septic shock in the next 4-hour window; </a:t>
            </a:r>
            <a:r>
              <a:rPr lang="en-US" dirty="0">
                <a:solidFill>
                  <a:srgbClr val="FF0000"/>
                </a:solidFill>
              </a:rPr>
              <a:t>Overall missing rate is 71.63%</a:t>
            </a:r>
          </a:p>
          <a:p>
            <a:r>
              <a:rPr lang="en-US" dirty="0">
                <a:solidFill>
                  <a:srgbClr val="FF0000"/>
                </a:solidFill>
              </a:rPr>
              <a:t>When varied-length sequences are considered, GIL(-D) slightly outperforms GAIN and MICE while it significantly dominates the other baseline methods. </a:t>
            </a:r>
          </a:p>
          <a:p>
            <a:r>
              <a:rPr lang="en-US" dirty="0">
                <a:solidFill>
                  <a:srgbClr val="FF0000"/>
                </a:solidFill>
              </a:rPr>
              <a:t>When fixed-length sequences are considered, GAIN and MICE’s performance decreases dramatically and are significantly dominated by that of GIL(-D). </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89DA9624-DB7A-E544-8538-5AF5BB188BE0}"/>
              </a:ext>
            </a:extLst>
          </p:cNvPr>
          <p:cNvPicPr>
            <a:picLocks noChangeAspect="1"/>
          </p:cNvPicPr>
          <p:nvPr/>
        </p:nvPicPr>
        <p:blipFill>
          <a:blip r:embed="rId3"/>
          <a:stretch>
            <a:fillRect/>
          </a:stretch>
        </p:blipFill>
        <p:spPr>
          <a:xfrm>
            <a:off x="800100" y="4431289"/>
            <a:ext cx="10591800" cy="2235200"/>
          </a:xfrm>
          <a:prstGeom prst="rect">
            <a:avLst/>
          </a:prstGeom>
        </p:spPr>
      </p:pic>
    </p:spTree>
    <p:extLst>
      <p:ext uri="{BB962C8B-B14F-4D97-AF65-F5344CB8AC3E}">
        <p14:creationId xmlns:p14="http://schemas.microsoft.com/office/powerpoint/2010/main" val="304993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Background</a:t>
            </a:r>
          </a:p>
        </p:txBody>
      </p:sp>
      <p:sp>
        <p:nvSpPr>
          <p:cNvPr id="6" name="Content Placeholder 5"/>
          <p:cNvSpPr>
            <a:spLocks noGrp="1"/>
          </p:cNvSpPr>
          <p:nvPr>
            <p:ph idx="1"/>
          </p:nvPr>
        </p:nvSpPr>
        <p:spPr/>
        <p:txBody>
          <a:bodyPr/>
          <a:lstStyle/>
          <a:p>
            <a:r>
              <a:rPr lang="en-US" dirty="0"/>
              <a:t>Consider learning from incomplete datasets. Components of the data could be missing for various reasons.</a:t>
            </a:r>
          </a:p>
          <a:p>
            <a:r>
              <a:rPr lang="en-US" dirty="0"/>
              <a:t>This phenomenon is prevalent in the healthcare domain, mostly in the context of electronic health records (EHRs), which are structured as patient-specific irregular timelines with attributes, across patients for any arbitrary time point.</a:t>
            </a:r>
          </a:p>
          <a:p>
            <a:r>
              <a:rPr lang="en-US" dirty="0"/>
              <a:t>Examples: Surveys, Diagnosis, Laboratory test</a:t>
            </a:r>
          </a:p>
          <a:p>
            <a:endParaRPr lang="en-US" dirty="0"/>
          </a:p>
          <a:p>
            <a:endParaRPr lang="en-US" dirty="0"/>
          </a:p>
        </p:txBody>
      </p:sp>
    </p:spTree>
    <p:extLst>
      <p:ext uri="{BB962C8B-B14F-4D97-AF65-F5344CB8AC3E}">
        <p14:creationId xmlns:p14="http://schemas.microsoft.com/office/powerpoint/2010/main" val="3882726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Ophthalmic Data</a:t>
            </a:r>
          </a:p>
        </p:txBody>
      </p:sp>
      <p:sp>
        <p:nvSpPr>
          <p:cNvPr id="6" name="Content Placeholder 5"/>
          <p:cNvSpPr>
            <a:spLocks noGrp="1"/>
          </p:cNvSpPr>
          <p:nvPr>
            <p:ph idx="1"/>
          </p:nvPr>
        </p:nvSpPr>
        <p:spPr/>
        <p:txBody>
          <a:bodyPr/>
          <a:lstStyle/>
          <a:p>
            <a:r>
              <a:rPr lang="en-US" dirty="0"/>
              <a:t>Consider identifying diabetic retinopathy (DR), an eye disease caused by diabetes. </a:t>
            </a:r>
          </a:p>
          <a:p>
            <a:r>
              <a:rPr lang="en-US" dirty="0"/>
              <a:t>Apply </a:t>
            </a:r>
            <a:r>
              <a:rPr lang="en-US" dirty="0">
                <a:solidFill>
                  <a:srgbClr val="FF0000"/>
                </a:solidFill>
              </a:rPr>
              <a:t>additional random masks </a:t>
            </a:r>
            <a:r>
              <a:rPr lang="en-US" dirty="0"/>
              <a:t>over both the input image features and demographic/diabetic information to </a:t>
            </a:r>
            <a:r>
              <a:rPr lang="en-US" dirty="0">
                <a:solidFill>
                  <a:srgbClr val="FF0000"/>
                </a:solidFill>
              </a:rPr>
              <a:t>increase the missing rate to 25% and 35% </a:t>
            </a:r>
          </a:p>
          <a:p>
            <a:r>
              <a:rPr lang="en-US" dirty="0">
                <a:solidFill>
                  <a:srgbClr val="FF0000"/>
                </a:solidFill>
              </a:rPr>
              <a:t>When the missing rate increases to 35%, GIL-D outperforms all the other methods</a:t>
            </a:r>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A46FE06A-6F64-F447-8A04-D4AA85619499}"/>
              </a:ext>
            </a:extLst>
          </p:cNvPr>
          <p:cNvPicPr>
            <a:picLocks noChangeAspect="1"/>
          </p:cNvPicPr>
          <p:nvPr/>
        </p:nvPicPr>
        <p:blipFill>
          <a:blip r:embed="rId3"/>
          <a:stretch>
            <a:fillRect/>
          </a:stretch>
        </p:blipFill>
        <p:spPr>
          <a:xfrm>
            <a:off x="774700" y="4044604"/>
            <a:ext cx="10642600" cy="2946400"/>
          </a:xfrm>
          <a:prstGeom prst="rect">
            <a:avLst/>
          </a:prstGeom>
        </p:spPr>
      </p:pic>
    </p:spTree>
    <p:extLst>
      <p:ext uri="{BB962C8B-B14F-4D97-AF65-F5344CB8AC3E}">
        <p14:creationId xmlns:p14="http://schemas.microsoft.com/office/powerpoint/2010/main" val="71034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MNIST</a:t>
            </a:r>
          </a:p>
        </p:txBody>
      </p:sp>
      <p:sp>
        <p:nvSpPr>
          <p:cNvPr id="6" name="Content Placeholder 5"/>
          <p:cNvSpPr>
            <a:spLocks noGrp="1"/>
          </p:cNvSpPr>
          <p:nvPr>
            <p:ph idx="1"/>
          </p:nvPr>
        </p:nvSpPr>
        <p:spPr/>
        <p:txBody>
          <a:bodyPr/>
          <a:lstStyle/>
          <a:p>
            <a:r>
              <a:rPr lang="en-US" dirty="0"/>
              <a:t>The </a:t>
            </a:r>
            <a:r>
              <a:rPr lang="en-US" dirty="0">
                <a:solidFill>
                  <a:srgbClr val="FF0000"/>
                </a:solidFill>
              </a:rPr>
              <a:t>MCAR version</a:t>
            </a:r>
            <a:r>
              <a:rPr lang="en-US" dirty="0"/>
              <a:t> of MNIST where a pre-determined portion of pixels (i.e., out of 50%, 70% and 90%) are masked off uniformly at random from the original images</a:t>
            </a:r>
          </a:p>
          <a:p>
            <a:r>
              <a:rPr lang="en-US" dirty="0"/>
              <a:t>The </a:t>
            </a:r>
            <a:r>
              <a:rPr lang="en-US" dirty="0">
                <a:solidFill>
                  <a:srgbClr val="FF0000"/>
                </a:solidFill>
              </a:rPr>
              <a:t>MAR version</a:t>
            </a:r>
            <a:r>
              <a:rPr lang="en-US" dirty="0"/>
              <a:t>: assumes part of the image is always observable and the positions of missing pixels are determined by a distribution conditioned on features extracted from the observable portion</a:t>
            </a:r>
          </a:p>
          <a:p>
            <a:endParaRPr lang="en-US" dirty="0"/>
          </a:p>
        </p:txBody>
      </p:sp>
      <p:pic>
        <p:nvPicPr>
          <p:cNvPr id="3" name="Picture 2">
            <a:extLst>
              <a:ext uri="{FF2B5EF4-FFF2-40B4-BE49-F238E27FC236}">
                <a16:creationId xmlns:a16="http://schemas.microsoft.com/office/drawing/2014/main" id="{708376BD-622A-F040-8D4D-63F889F452E4}"/>
              </a:ext>
            </a:extLst>
          </p:cNvPr>
          <p:cNvPicPr>
            <a:picLocks noChangeAspect="1"/>
          </p:cNvPicPr>
          <p:nvPr/>
        </p:nvPicPr>
        <p:blipFill>
          <a:blip r:embed="rId3"/>
          <a:stretch>
            <a:fillRect/>
          </a:stretch>
        </p:blipFill>
        <p:spPr>
          <a:xfrm>
            <a:off x="1129953" y="3577864"/>
            <a:ext cx="9932093" cy="3350442"/>
          </a:xfrm>
          <a:prstGeom prst="rect">
            <a:avLst/>
          </a:prstGeom>
        </p:spPr>
      </p:pic>
    </p:spTree>
    <p:extLst>
      <p:ext uri="{BB962C8B-B14F-4D97-AF65-F5344CB8AC3E}">
        <p14:creationId xmlns:p14="http://schemas.microsoft.com/office/powerpoint/2010/main" val="1584454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MNIST</a:t>
            </a:r>
          </a:p>
        </p:txBody>
      </p:sp>
      <p:sp>
        <p:nvSpPr>
          <p:cNvPr id="6" name="Content Placeholder 5"/>
          <p:cNvSpPr>
            <a:spLocks noGrp="1"/>
          </p:cNvSpPr>
          <p:nvPr>
            <p:ph idx="1"/>
          </p:nvPr>
        </p:nvSpPr>
        <p:spPr/>
        <p:txBody>
          <a:bodyPr/>
          <a:lstStyle/>
          <a:p>
            <a:r>
              <a:rPr lang="en-US" dirty="0"/>
              <a:t>Most of the IAs fail to reconstruct the input data when the missing rate is high</a:t>
            </a:r>
          </a:p>
          <a:p>
            <a:r>
              <a:rPr lang="en-US" dirty="0"/>
              <a:t>The model trained by GIL outperforms most of the baselines depending on IAs with an exception of MIWAE, which only slightly outperforms it.</a:t>
            </a:r>
          </a:p>
        </p:txBody>
      </p:sp>
      <p:pic>
        <p:nvPicPr>
          <p:cNvPr id="3" name="Picture 2">
            <a:extLst>
              <a:ext uri="{FF2B5EF4-FFF2-40B4-BE49-F238E27FC236}">
                <a16:creationId xmlns:a16="http://schemas.microsoft.com/office/drawing/2014/main" id="{708376BD-622A-F040-8D4D-63F889F452E4}"/>
              </a:ext>
            </a:extLst>
          </p:cNvPr>
          <p:cNvPicPr>
            <a:picLocks noChangeAspect="1"/>
          </p:cNvPicPr>
          <p:nvPr/>
        </p:nvPicPr>
        <p:blipFill>
          <a:blip r:embed="rId3"/>
          <a:stretch>
            <a:fillRect/>
          </a:stretch>
        </p:blipFill>
        <p:spPr>
          <a:xfrm>
            <a:off x="1129953" y="3261981"/>
            <a:ext cx="9932093" cy="3350442"/>
          </a:xfrm>
          <a:prstGeom prst="rect">
            <a:avLst/>
          </a:prstGeom>
        </p:spPr>
      </p:pic>
    </p:spTree>
    <p:extLst>
      <p:ext uri="{BB962C8B-B14F-4D97-AF65-F5344CB8AC3E}">
        <p14:creationId xmlns:p14="http://schemas.microsoft.com/office/powerpoint/2010/main" val="373529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Feature Space Visualization</a:t>
            </a:r>
          </a:p>
        </p:txBody>
      </p:sp>
      <p:sp>
        <p:nvSpPr>
          <p:cNvPr id="6" name="Content Placeholder 5"/>
          <p:cNvSpPr>
            <a:spLocks noGrp="1"/>
          </p:cNvSpPr>
          <p:nvPr>
            <p:ph idx="1"/>
          </p:nvPr>
        </p:nvSpPr>
        <p:spPr/>
        <p:txBody>
          <a:bodyPr/>
          <a:lstStyle/>
          <a:p>
            <a:r>
              <a:rPr lang="en-US" dirty="0"/>
              <a:t>Proposed method not only outperforms the baselines on all three datasets under various experimental settings, but also offers better feature representations. </a:t>
            </a:r>
          </a:p>
          <a:p>
            <a:r>
              <a:rPr lang="en-US" dirty="0"/>
              <a:t>Use t-distributed stochastic neighbor embedding (</a:t>
            </a:r>
            <a:r>
              <a:rPr lang="en-US" dirty="0">
                <a:solidFill>
                  <a:srgbClr val="FF0000"/>
                </a:solidFill>
              </a:rPr>
              <a:t>t-SNE</a:t>
            </a:r>
            <a:r>
              <a:rPr lang="en-US" dirty="0"/>
              <a:t>) to visualize the features. </a:t>
            </a:r>
            <a:r>
              <a:rPr lang="en-US" dirty="0">
                <a:solidFill>
                  <a:srgbClr val="FF0000"/>
                </a:solidFill>
              </a:rPr>
              <a:t>GIL results in more expressive features than the others as it generates clusters with clearer boundaries.</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B2D3D956-3123-B84E-9445-F793159D6025}"/>
              </a:ext>
            </a:extLst>
          </p:cNvPr>
          <p:cNvPicPr>
            <a:picLocks noChangeAspect="1"/>
          </p:cNvPicPr>
          <p:nvPr/>
        </p:nvPicPr>
        <p:blipFill>
          <a:blip r:embed="rId3"/>
          <a:stretch>
            <a:fillRect/>
          </a:stretch>
        </p:blipFill>
        <p:spPr>
          <a:xfrm>
            <a:off x="0" y="3577864"/>
            <a:ext cx="12192000" cy="2847918"/>
          </a:xfrm>
          <a:prstGeom prst="rect">
            <a:avLst/>
          </a:prstGeom>
        </p:spPr>
      </p:pic>
      <p:sp>
        <p:nvSpPr>
          <p:cNvPr id="3" name="TextBox 2">
            <a:extLst>
              <a:ext uri="{FF2B5EF4-FFF2-40B4-BE49-F238E27FC236}">
                <a16:creationId xmlns:a16="http://schemas.microsoft.com/office/drawing/2014/main" id="{0493E6C3-8A40-AD49-8805-B5A9A2101A8E}"/>
              </a:ext>
            </a:extLst>
          </p:cNvPr>
          <p:cNvSpPr txBox="1"/>
          <p:nvPr/>
        </p:nvSpPr>
        <p:spPr>
          <a:xfrm>
            <a:off x="302029" y="6339629"/>
            <a:ext cx="11587941" cy="523220"/>
          </a:xfrm>
          <a:prstGeom prst="rect">
            <a:avLst/>
          </a:prstGeom>
          <a:noFill/>
        </p:spPr>
        <p:txBody>
          <a:bodyPr wrap="square" rtlCol="0">
            <a:spAutoFit/>
          </a:bodyPr>
          <a:lstStyle/>
          <a:p>
            <a:r>
              <a:rPr lang="en-US" sz="2800" dirty="0"/>
              <a:t>(a) GIL, (b) MIWAE and (c) GAIN on the MNIST dataset with 90% missing rate.</a:t>
            </a:r>
          </a:p>
        </p:txBody>
      </p:sp>
    </p:spTree>
    <p:extLst>
      <p:ext uri="{BB962C8B-B14F-4D97-AF65-F5344CB8AC3E}">
        <p14:creationId xmlns:p14="http://schemas.microsoft.com/office/powerpoint/2010/main" val="1406910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idx="1"/>
          </p:nvPr>
        </p:nvSpPr>
        <p:spPr/>
        <p:txBody>
          <a:bodyPr/>
          <a:lstStyle/>
          <a:p>
            <a:r>
              <a:rPr lang="en-US" dirty="0"/>
              <a:t>Any questions?</a:t>
            </a:r>
          </a:p>
        </p:txBody>
      </p:sp>
    </p:spTree>
    <p:extLst>
      <p:ext uri="{BB962C8B-B14F-4D97-AF65-F5344CB8AC3E}">
        <p14:creationId xmlns:p14="http://schemas.microsoft.com/office/powerpoint/2010/main" val="3180600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Flaws of Current Methods</a:t>
            </a:r>
          </a:p>
        </p:txBody>
      </p:sp>
      <p:sp>
        <p:nvSpPr>
          <p:cNvPr id="6" name="Content Placeholder 5"/>
          <p:cNvSpPr>
            <a:spLocks noGrp="1"/>
          </p:cNvSpPr>
          <p:nvPr>
            <p:ph idx="1"/>
          </p:nvPr>
        </p:nvSpPr>
        <p:spPr/>
        <p:txBody>
          <a:bodyPr/>
          <a:lstStyle/>
          <a:p>
            <a:r>
              <a:rPr lang="en-US" dirty="0"/>
              <a:t>Existing works tackle this problem by either proposing </a:t>
            </a:r>
            <a:r>
              <a:rPr lang="en-US" dirty="0">
                <a:solidFill>
                  <a:srgbClr val="FF0000"/>
                </a:solidFill>
              </a:rPr>
              <a:t>imputation algorithms (IAs) </a:t>
            </a:r>
            <a:r>
              <a:rPr lang="en-US" dirty="0"/>
              <a:t>to explicitly produce estimates of the missing data, or by </a:t>
            </a:r>
            <a:r>
              <a:rPr lang="en-US" dirty="0">
                <a:solidFill>
                  <a:srgbClr val="FF0000"/>
                </a:solidFill>
              </a:rPr>
              <a:t>imposing imputation objectives during inference.</a:t>
            </a:r>
            <a:endParaRPr lang="en-US" dirty="0"/>
          </a:p>
          <a:p>
            <a:r>
              <a:rPr lang="en-US" dirty="0"/>
              <a:t>Require additional modeling assumptions for the underlying distributions or formatting of the data</a:t>
            </a:r>
          </a:p>
          <a:p>
            <a:r>
              <a:rPr lang="en-US" dirty="0"/>
              <a:t>Other applications depend on domain knowledge for pre-processing and modeling </a:t>
            </a:r>
          </a:p>
          <a:p>
            <a:r>
              <a:rPr lang="en-US" dirty="0"/>
              <a:t>Introduce additional information-based losses</a:t>
            </a:r>
          </a:p>
          <a:p>
            <a:r>
              <a:rPr lang="en-US" dirty="0"/>
              <a:t>Generative methods could result in imputations with high variation </a:t>
            </a:r>
          </a:p>
          <a:p>
            <a:endParaRPr lang="en-US" dirty="0"/>
          </a:p>
        </p:txBody>
      </p:sp>
    </p:spTree>
    <p:extLst>
      <p:ext uri="{BB962C8B-B14F-4D97-AF65-F5344CB8AC3E}">
        <p14:creationId xmlns:p14="http://schemas.microsoft.com/office/powerpoint/2010/main" val="243298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a:t>
            </a:r>
          </a:p>
        </p:txBody>
      </p:sp>
      <p:sp>
        <p:nvSpPr>
          <p:cNvPr id="6" name="Content Placeholder 5"/>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Figure 1: MNIST digits imputed by state of-the-art imputation methods MIWAE (</a:t>
            </a:r>
            <a:r>
              <a:rPr lang="en-US" dirty="0" err="1"/>
              <a:t>Mattei</a:t>
            </a:r>
            <a:r>
              <a:rPr lang="en-US" dirty="0"/>
              <a:t> and </a:t>
            </a:r>
            <a:r>
              <a:rPr lang="en-US" dirty="0" err="1"/>
              <a:t>Frellsen</a:t>
            </a:r>
            <a:r>
              <a:rPr lang="en-US" dirty="0"/>
              <a:t>, 2019), GAIN (Yoon et al., 2018).</a:t>
            </a:r>
          </a:p>
        </p:txBody>
      </p:sp>
      <p:pic>
        <p:nvPicPr>
          <p:cNvPr id="2" name="Picture 1">
            <a:extLst>
              <a:ext uri="{FF2B5EF4-FFF2-40B4-BE49-F238E27FC236}">
                <a16:creationId xmlns:a16="http://schemas.microsoft.com/office/drawing/2014/main" id="{C4628E69-5CD9-9C4E-A069-18BAD530EDAA}"/>
              </a:ext>
            </a:extLst>
          </p:cNvPr>
          <p:cNvPicPr>
            <a:picLocks noChangeAspect="1"/>
          </p:cNvPicPr>
          <p:nvPr/>
        </p:nvPicPr>
        <p:blipFill>
          <a:blip r:embed="rId3"/>
          <a:stretch>
            <a:fillRect/>
          </a:stretch>
        </p:blipFill>
        <p:spPr>
          <a:xfrm>
            <a:off x="1054210" y="1059728"/>
            <a:ext cx="10083580" cy="4620371"/>
          </a:xfrm>
          <a:prstGeom prst="rect">
            <a:avLst/>
          </a:prstGeom>
        </p:spPr>
      </p:pic>
    </p:spTree>
    <p:extLst>
      <p:ext uri="{BB962C8B-B14F-4D97-AF65-F5344CB8AC3E}">
        <p14:creationId xmlns:p14="http://schemas.microsoft.com/office/powerpoint/2010/main" val="46244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for Gradient Importance Learning</a:t>
            </a:r>
          </a:p>
        </p:txBody>
      </p:sp>
      <p:sp>
        <p:nvSpPr>
          <p:cNvPr id="6" name="Content Placeholder 5"/>
          <p:cNvSpPr>
            <a:spLocks noGrp="1"/>
          </p:cNvSpPr>
          <p:nvPr>
            <p:ph idx="1"/>
          </p:nvPr>
        </p:nvSpPr>
        <p:spPr/>
        <p:txBody>
          <a:bodyPr/>
          <a:lstStyle/>
          <a:p>
            <a:r>
              <a:rPr lang="en-US" dirty="0">
                <a:solidFill>
                  <a:srgbClr val="FF0000"/>
                </a:solidFill>
              </a:rPr>
              <a:t>Imputing the missing data is, in most cases, not necessary</a:t>
            </a:r>
          </a:p>
          <a:p>
            <a:r>
              <a:rPr lang="en-US" dirty="0"/>
              <a:t>Considering where and when the data are missing can be intrinsically informative.</a:t>
            </a:r>
          </a:p>
          <a:p>
            <a:endParaRPr lang="en-US" dirty="0"/>
          </a:p>
          <a:p>
            <a:endParaRPr lang="en-US" dirty="0"/>
          </a:p>
          <a:p>
            <a:pPr marL="0" indent="0">
              <a:buNone/>
            </a:pPr>
            <a:endParaRPr lang="en-US" dirty="0"/>
          </a:p>
          <a:p>
            <a:r>
              <a:rPr lang="en-US" dirty="0"/>
              <a:t>In both cases, the missingness patterns are indicative of the underlying condition of both patients. </a:t>
            </a:r>
          </a:p>
          <a:p>
            <a:r>
              <a:rPr lang="en-US" dirty="0"/>
              <a:t>Propose the gradient importance learning (GIL) method, which facilitates an imputation-free learning framework for incomplete data by simultaneously leveraging the observed data and the information underlying missingness patterns.</a:t>
            </a:r>
          </a:p>
          <a:p>
            <a:endParaRPr lang="en-US" dirty="0"/>
          </a:p>
        </p:txBody>
      </p:sp>
      <p:graphicFrame>
        <p:nvGraphicFramePr>
          <p:cNvPr id="3" name="Table 3">
            <a:extLst>
              <a:ext uri="{FF2B5EF4-FFF2-40B4-BE49-F238E27FC236}">
                <a16:creationId xmlns:a16="http://schemas.microsoft.com/office/drawing/2014/main" id="{0EF929BF-B344-D04F-8B61-FAEA68995D8A}"/>
              </a:ext>
            </a:extLst>
          </p:cNvPr>
          <p:cNvGraphicFramePr>
            <a:graphicFrameLocks noGrp="1"/>
          </p:cNvGraphicFramePr>
          <p:nvPr>
            <p:extLst>
              <p:ext uri="{D42A27DB-BD31-4B8C-83A1-F6EECF244321}">
                <p14:modId xmlns:p14="http://schemas.microsoft.com/office/powerpoint/2010/main" val="4287589385"/>
              </p:ext>
            </p:extLst>
          </p:nvPr>
        </p:nvGraphicFramePr>
        <p:xfrm>
          <a:off x="1034596" y="2382883"/>
          <a:ext cx="10122807" cy="1493520"/>
        </p:xfrm>
        <a:graphic>
          <a:graphicData uri="http://schemas.openxmlformats.org/drawingml/2006/table">
            <a:tbl>
              <a:tblPr firstRow="1" bandRow="1">
                <a:tableStyleId>{5C22544A-7EE6-4342-B048-85BDC9FD1C3A}</a:tableStyleId>
              </a:tblPr>
              <a:tblGrid>
                <a:gridCol w="973818">
                  <a:extLst>
                    <a:ext uri="{9D8B030D-6E8A-4147-A177-3AD203B41FA5}">
                      <a16:colId xmlns:a16="http://schemas.microsoft.com/office/drawing/2014/main" val="3559444249"/>
                    </a:ext>
                  </a:extLst>
                </a:gridCol>
                <a:gridCol w="2090057">
                  <a:extLst>
                    <a:ext uri="{9D8B030D-6E8A-4147-A177-3AD203B41FA5}">
                      <a16:colId xmlns:a16="http://schemas.microsoft.com/office/drawing/2014/main" val="804468861"/>
                    </a:ext>
                  </a:extLst>
                </a:gridCol>
                <a:gridCol w="3531960">
                  <a:extLst>
                    <a:ext uri="{9D8B030D-6E8A-4147-A177-3AD203B41FA5}">
                      <a16:colId xmlns:a16="http://schemas.microsoft.com/office/drawing/2014/main" val="1336488801"/>
                    </a:ext>
                  </a:extLst>
                </a:gridCol>
                <a:gridCol w="3526972">
                  <a:extLst>
                    <a:ext uri="{9D8B030D-6E8A-4147-A177-3AD203B41FA5}">
                      <a16:colId xmlns:a16="http://schemas.microsoft.com/office/drawing/2014/main" val="1512235838"/>
                    </a:ext>
                  </a:extLst>
                </a:gridCol>
              </a:tblGrid>
              <a:tr h="0">
                <a:tc>
                  <a:txBody>
                    <a:bodyPr/>
                    <a:lstStyle/>
                    <a:p>
                      <a:r>
                        <a:rPr lang="en-US" sz="2000" dirty="0"/>
                        <a:t>Patient </a:t>
                      </a:r>
                    </a:p>
                  </a:txBody>
                  <a:tcPr/>
                </a:tc>
                <a:tc>
                  <a:txBody>
                    <a:bodyPr/>
                    <a:lstStyle/>
                    <a:p>
                      <a:r>
                        <a:rPr lang="en-US" sz="2000" dirty="0"/>
                        <a:t>Infection</a:t>
                      </a:r>
                    </a:p>
                  </a:txBody>
                  <a:tcPr/>
                </a:tc>
                <a:tc>
                  <a:txBody>
                    <a:bodyPr/>
                    <a:lstStyle/>
                    <a:p>
                      <a:pPr marL="0" marR="0" indent="0" algn="l" defTabSz="914473" rtl="0" eaLnBrk="1" fontAlgn="auto" latinLnBrk="0" hangingPunct="1">
                        <a:lnSpc>
                          <a:spcPct val="100000"/>
                        </a:lnSpc>
                        <a:spcBef>
                          <a:spcPts val="0"/>
                        </a:spcBef>
                        <a:spcAft>
                          <a:spcPts val="0"/>
                        </a:spcAft>
                        <a:buClrTx/>
                        <a:buSzTx/>
                        <a:buFontTx/>
                        <a:buNone/>
                        <a:tabLst/>
                        <a:defRPr/>
                      </a:pPr>
                      <a:r>
                        <a:rPr lang="en-US" sz="2000" dirty="0"/>
                        <a:t>Culture test/panel specific to bacterial infections </a:t>
                      </a:r>
                    </a:p>
                  </a:txBody>
                  <a:tcPr/>
                </a:tc>
                <a:tc>
                  <a:txBody>
                    <a:bodyPr/>
                    <a:lstStyle/>
                    <a:p>
                      <a:pPr marL="0" marR="0" indent="0" algn="l" defTabSz="914473" rtl="0" eaLnBrk="1" fontAlgn="auto" latinLnBrk="0" hangingPunct="1">
                        <a:lnSpc>
                          <a:spcPct val="100000"/>
                        </a:lnSpc>
                        <a:spcBef>
                          <a:spcPts val="0"/>
                        </a:spcBef>
                        <a:spcAft>
                          <a:spcPts val="0"/>
                        </a:spcAft>
                        <a:buClrTx/>
                        <a:buSzTx/>
                        <a:buFontTx/>
                        <a:buNone/>
                        <a:tabLst/>
                        <a:defRPr/>
                      </a:pPr>
                      <a:r>
                        <a:rPr lang="en-US" sz="2000" dirty="0"/>
                        <a:t>RT-PCR test/panel specific to viral infections</a:t>
                      </a:r>
                    </a:p>
                  </a:txBody>
                  <a:tcPr/>
                </a:tc>
                <a:extLst>
                  <a:ext uri="{0D108BD9-81ED-4DB2-BD59-A6C34878D82A}">
                    <a16:rowId xmlns:a16="http://schemas.microsoft.com/office/drawing/2014/main" val="1204175656"/>
                  </a:ext>
                </a:extLst>
              </a:tr>
              <a:tr h="370840">
                <a:tc>
                  <a:txBody>
                    <a:bodyPr/>
                    <a:lstStyle/>
                    <a:p>
                      <a:pPr algn="ctr"/>
                      <a:r>
                        <a:rPr lang="en-US" sz="2000" dirty="0"/>
                        <a:t>A</a:t>
                      </a:r>
                    </a:p>
                  </a:txBody>
                  <a:tcPr/>
                </a:tc>
                <a:tc>
                  <a:txBody>
                    <a:bodyPr/>
                    <a:lstStyle/>
                    <a:p>
                      <a:pPr algn="ctr"/>
                      <a:r>
                        <a:rPr lang="en-US" sz="2000" dirty="0"/>
                        <a:t>Bacterial infection</a:t>
                      </a:r>
                    </a:p>
                  </a:txBody>
                  <a:tcPr/>
                </a:tc>
                <a:tc>
                  <a:txBody>
                    <a:bodyPr/>
                    <a:lstStyle/>
                    <a:p>
                      <a:pPr algn="ctr"/>
                      <a:endParaRPr lang="en-US" sz="2000" dirty="0"/>
                    </a:p>
                  </a:txBody>
                  <a:tcPr/>
                </a:tc>
                <a:tc>
                  <a:txBody>
                    <a:bodyPr/>
                    <a:lstStyle/>
                    <a:p>
                      <a:pPr algn="ctr"/>
                      <a:r>
                        <a:rPr lang="en-US" sz="2000" dirty="0"/>
                        <a:t>Much fewer orders (and results)</a:t>
                      </a:r>
                    </a:p>
                  </a:txBody>
                  <a:tcPr/>
                </a:tc>
                <a:extLst>
                  <a:ext uri="{0D108BD9-81ED-4DB2-BD59-A6C34878D82A}">
                    <a16:rowId xmlns:a16="http://schemas.microsoft.com/office/drawing/2014/main" val="3006884857"/>
                  </a:ext>
                </a:extLst>
              </a:tr>
              <a:tr h="370840">
                <a:tc>
                  <a:txBody>
                    <a:bodyPr/>
                    <a:lstStyle/>
                    <a:p>
                      <a:pPr algn="ctr"/>
                      <a:r>
                        <a:rPr lang="en-US" sz="2000" dirty="0"/>
                        <a:t>B</a:t>
                      </a:r>
                    </a:p>
                  </a:txBody>
                  <a:tcPr/>
                </a:tc>
                <a:tc>
                  <a:txBody>
                    <a:bodyPr/>
                    <a:lstStyle/>
                    <a:p>
                      <a:pPr algn="ctr"/>
                      <a:r>
                        <a:rPr lang="en-US" sz="2000" dirty="0"/>
                        <a:t>Viral infection</a:t>
                      </a:r>
                    </a:p>
                  </a:txBody>
                  <a:tcPr/>
                </a:tc>
                <a:tc>
                  <a:txBody>
                    <a:bodyPr/>
                    <a:lstStyle/>
                    <a:p>
                      <a:pPr marL="0" marR="0" lvl="0" indent="0" algn="ctr" defTabSz="914473" rtl="0" eaLnBrk="1" fontAlgn="auto" latinLnBrk="0" hangingPunct="1">
                        <a:lnSpc>
                          <a:spcPct val="100000"/>
                        </a:lnSpc>
                        <a:spcBef>
                          <a:spcPts val="0"/>
                        </a:spcBef>
                        <a:spcAft>
                          <a:spcPts val="0"/>
                        </a:spcAft>
                        <a:buClrTx/>
                        <a:buSzTx/>
                        <a:buFontTx/>
                        <a:buNone/>
                        <a:tabLst/>
                        <a:defRPr/>
                      </a:pPr>
                      <a:r>
                        <a:rPr lang="en-US" sz="2000" dirty="0"/>
                        <a:t>Much fewer orders (and results)</a:t>
                      </a:r>
                    </a:p>
                  </a:txBody>
                  <a:tcPr/>
                </a:tc>
                <a:tc>
                  <a:txBody>
                    <a:bodyPr/>
                    <a:lstStyle/>
                    <a:p>
                      <a:pPr algn="ctr"/>
                      <a:endParaRPr lang="en-US" sz="2000" dirty="0"/>
                    </a:p>
                  </a:txBody>
                  <a:tcPr/>
                </a:tc>
                <a:extLst>
                  <a:ext uri="{0D108BD9-81ED-4DB2-BD59-A6C34878D82A}">
                    <a16:rowId xmlns:a16="http://schemas.microsoft.com/office/drawing/2014/main" val="3481085992"/>
                  </a:ext>
                </a:extLst>
              </a:tr>
            </a:tbl>
          </a:graphicData>
        </a:graphic>
      </p:graphicFrame>
    </p:spTree>
    <p:extLst>
      <p:ext uri="{BB962C8B-B14F-4D97-AF65-F5344CB8AC3E}">
        <p14:creationId xmlns:p14="http://schemas.microsoft.com/office/powerpoint/2010/main" val="407182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Contributions of Gradient Importance Learning</a:t>
            </a:r>
          </a:p>
        </p:txBody>
      </p:sp>
      <p:sp>
        <p:nvSpPr>
          <p:cNvPr id="6" name="Content Placeholder 5"/>
          <p:cNvSpPr>
            <a:spLocks noGrp="1"/>
          </p:cNvSpPr>
          <p:nvPr>
            <p:ph idx="1"/>
          </p:nvPr>
        </p:nvSpPr>
        <p:spPr/>
        <p:txBody>
          <a:bodyPr/>
          <a:lstStyle/>
          <a:p>
            <a:r>
              <a:rPr lang="en-US" dirty="0"/>
              <a:t>The first work that trains deep learning (DL) models to perform accurate imputation-free predictions with missing inputs. </a:t>
            </a:r>
          </a:p>
          <a:p>
            <a:r>
              <a:rPr lang="en-US" dirty="0"/>
              <a:t>Unlike existing approaches that require additional modeling assumptions or that rely on methods (or pre-existing knowledge) that intrinsically have advantages over specific types of data, our method </a:t>
            </a:r>
            <a:r>
              <a:rPr lang="en-US" dirty="0">
                <a:solidFill>
                  <a:srgbClr val="FF0000"/>
                </a:solidFill>
              </a:rPr>
              <a:t>does not require any assumptions or domain expertise</a:t>
            </a:r>
            <a:r>
              <a:rPr lang="en-US" dirty="0"/>
              <a:t>. </a:t>
            </a:r>
          </a:p>
          <a:p>
            <a:r>
              <a:rPr lang="en-US" dirty="0"/>
              <a:t>Facilitates feature learning from incomplete data, as the importance matrix can guide the hidden layers of the model to capture information underlying missingness patterns during training, which </a:t>
            </a:r>
            <a:r>
              <a:rPr lang="en-US" dirty="0">
                <a:solidFill>
                  <a:srgbClr val="FF0000"/>
                </a:solidFill>
              </a:rPr>
              <a:t>results in more expressive features</a:t>
            </a:r>
            <a:r>
              <a:rPr lang="en-US" dirty="0"/>
              <a:t>.</a:t>
            </a:r>
          </a:p>
          <a:p>
            <a:endParaRPr lang="en-US" dirty="0"/>
          </a:p>
          <a:p>
            <a:endParaRPr lang="en-US" dirty="0"/>
          </a:p>
        </p:txBody>
      </p:sp>
    </p:spTree>
    <p:extLst>
      <p:ext uri="{BB962C8B-B14F-4D97-AF65-F5344CB8AC3E}">
        <p14:creationId xmlns:p14="http://schemas.microsoft.com/office/powerpoint/2010/main" val="406174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of Gradient Importance Learning</a:t>
            </a:r>
          </a:p>
        </p:txBody>
      </p:sp>
      <p:sp>
        <p:nvSpPr>
          <p:cNvPr id="6" name="Content Placeholder 5"/>
          <p:cNvSpPr>
            <a:spLocks noGrp="1"/>
          </p:cNvSpPr>
          <p:nvPr>
            <p:ph idx="1"/>
          </p:nvPr>
        </p:nvSpPr>
        <p:spPr/>
        <p:txBody>
          <a:bodyPr/>
          <a:lstStyle/>
          <a:p>
            <a:r>
              <a:rPr lang="en-US" dirty="0"/>
              <a:t>Propose to use an </a:t>
            </a:r>
            <a:r>
              <a:rPr lang="en-US" dirty="0">
                <a:solidFill>
                  <a:srgbClr val="FF0000"/>
                </a:solidFill>
              </a:rPr>
              <a:t>importance matrix to weight the gradients</a:t>
            </a:r>
            <a:r>
              <a:rPr lang="en-US" dirty="0"/>
              <a:t> that are used to update the model parameters in the back-propagation process</a:t>
            </a:r>
          </a:p>
          <a:p>
            <a:r>
              <a:rPr lang="en-US" dirty="0"/>
              <a:t>Propose to generate the importance matrix using a reinforcement learning (RL) policy on-the-fly. </a:t>
            </a:r>
          </a:p>
          <a:p>
            <a:endParaRPr lang="en-US" dirty="0"/>
          </a:p>
          <a:p>
            <a:endParaRPr lang="en-US" dirty="0"/>
          </a:p>
        </p:txBody>
      </p:sp>
      <p:pic>
        <p:nvPicPr>
          <p:cNvPr id="2" name="Picture 1">
            <a:extLst>
              <a:ext uri="{FF2B5EF4-FFF2-40B4-BE49-F238E27FC236}">
                <a16:creationId xmlns:a16="http://schemas.microsoft.com/office/drawing/2014/main" id="{9113FCEE-F79F-FD4E-A9E9-375742A8E90C}"/>
              </a:ext>
            </a:extLst>
          </p:cNvPr>
          <p:cNvPicPr>
            <a:picLocks noChangeAspect="1"/>
          </p:cNvPicPr>
          <p:nvPr/>
        </p:nvPicPr>
        <p:blipFill>
          <a:blip r:embed="rId3"/>
          <a:stretch>
            <a:fillRect/>
          </a:stretch>
        </p:blipFill>
        <p:spPr>
          <a:xfrm>
            <a:off x="2274660" y="3379077"/>
            <a:ext cx="7642679" cy="3433203"/>
          </a:xfrm>
          <a:prstGeom prst="rect">
            <a:avLst/>
          </a:prstGeom>
        </p:spPr>
      </p:pic>
    </p:spTree>
    <p:extLst>
      <p:ext uri="{BB962C8B-B14F-4D97-AF65-F5344CB8AC3E}">
        <p14:creationId xmlns:p14="http://schemas.microsoft.com/office/powerpoint/2010/main" val="23976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 Formulation</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Dataset containing </a:t>
                </a:r>
                <a14:m>
                  <m:oMath xmlns:m="http://schemas.openxmlformats.org/officeDocument/2006/math">
                    <m:r>
                      <a:rPr lang="en-US" b="0" i="1" dirty="0" smtClean="0">
                        <a:latin typeface="Cambria Math" panose="02040503050406030204" pitchFamily="18" charset="0"/>
                      </a:rPr>
                      <m:t>𝑁</m:t>
                    </m:r>
                  </m:oMath>
                </a14:m>
                <a:r>
                  <a:rPr lang="en-US" dirty="0"/>
                  <a:t> observations </a:t>
                </a:r>
                <a14:m>
                  <m:oMath xmlns:m="http://schemas.openxmlformats.org/officeDocument/2006/math">
                    <m:r>
                      <a:rPr lang="el-GR" i="1" dirty="0" smtClean="0">
                        <a:latin typeface="Cambria Math" panose="02040503050406030204" pitchFamily="18" charset="0"/>
                        <a:ea typeface="Cambria Math" panose="02040503050406030204" pitchFamily="18" charset="0"/>
                      </a:rPr>
                      <m:t>𝒳</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𝑁</m:t>
                        </m:r>
                      </m:sub>
                    </m:sSub>
                    <m:r>
                      <a:rPr lang="en-US" i="1" dirty="0" smtClean="0">
                        <a:latin typeface="Cambria Math" panose="02040503050406030204" pitchFamily="18" charset="0"/>
                      </a:rPr>
                      <m:t>)</m:t>
                    </m:r>
                  </m:oMath>
                </a14:m>
                <a:endParaRPr lang="en-US" dirty="0"/>
              </a:p>
              <a:p>
                <a:r>
                  <a:rPr lang="en-US" dirty="0"/>
                  <a:t>Missing indicators</a:t>
                </a:r>
                <a:r>
                  <a:rPr lang="el-GR" dirty="0">
                    <a:ea typeface="Cambria Math" panose="02040503050406030204" pitchFamily="18" charset="0"/>
                  </a:rPr>
                  <a:t> </a:t>
                </a:r>
                <a14:m>
                  <m:oMath xmlns:m="http://schemas.openxmlformats.org/officeDocument/2006/math">
                    <m:r>
                      <a:rPr lang="el-GR" i="1" dirty="0" smtClean="0">
                        <a:latin typeface="Cambria Math" panose="02040503050406030204" pitchFamily="18" charset="0"/>
                        <a:ea typeface="Cambria Math" panose="02040503050406030204" pitchFamily="18" charset="0"/>
                      </a:rPr>
                      <m:t>ℳ</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𝑀</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𝑀</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𝑀</m:t>
                        </m:r>
                      </m:e>
                      <m:sub>
                        <m:r>
                          <a:rPr lang="en-US" i="1" dirty="0">
                            <a:latin typeface="Cambria Math" panose="02040503050406030204" pitchFamily="18" charset="0"/>
                          </a:rPr>
                          <m:t>𝑁</m:t>
                        </m:r>
                      </m:sub>
                    </m:sSub>
                    <m:r>
                      <a:rPr lang="en-US" i="1" dirty="0">
                        <a:latin typeface="Cambria Math" panose="02040503050406030204" pitchFamily="18" charset="0"/>
                      </a:rPr>
                      <m:t>)</m:t>
                    </m:r>
                  </m:oMath>
                </a14:m>
                <a:endParaRPr lang="en-US" dirty="0"/>
              </a:p>
              <a:p>
                <a:r>
                  <a:rPr lang="en-US" dirty="0"/>
                  <a:t>The set of labels </a:t>
                </a:r>
                <a14:m>
                  <m:oMath xmlns:m="http://schemas.openxmlformats.org/officeDocument/2006/math">
                    <m:r>
                      <a:rPr lang="el-GR" i="1" dirty="0" smtClean="0">
                        <a:latin typeface="Cambria Math" panose="02040503050406030204" pitchFamily="18" charset="0"/>
                        <a:ea typeface="Cambria Math" panose="02040503050406030204" pitchFamily="18" charset="0"/>
                      </a:rPr>
                      <m:t>𝒴</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𝑁</m:t>
                        </m:r>
                      </m:sub>
                    </m:sSub>
                    <m:r>
                      <a:rPr lang="en-US" i="1" dirty="0">
                        <a:latin typeface="Cambria Math" panose="02040503050406030204" pitchFamily="18" charset="0"/>
                      </a:rPr>
                      <m:t>)</m:t>
                    </m:r>
                  </m:oMath>
                </a14:m>
                <a:endParaRPr lang="en-US" dirty="0"/>
              </a:p>
              <a:p>
                <a:endParaRPr lang="en-US" dirty="0"/>
              </a:p>
              <a:p>
                <a:endParaRPr lang="en-US" dirty="0"/>
              </a:p>
              <a:p>
                <a:r>
                  <a:rPr lang="en-US" dirty="0"/>
                  <a:t>Define the problem as learning a model parameterized by </a:t>
                </a:r>
                <a14:m>
                  <m:oMath xmlns:m="http://schemas.openxmlformats.org/officeDocument/2006/math">
                    <m:r>
                      <a:rPr lang="en-US" i="1" dirty="0" smtClean="0">
                        <a:latin typeface="Cambria Math" panose="02040503050406030204" pitchFamily="18" charset="0"/>
                      </a:rPr>
                      <m:t>𝑊</m:t>
                    </m:r>
                  </m:oMath>
                </a14:m>
                <a:r>
                  <a:rPr lang="en-US" dirty="0"/>
                  <a:t> to directly predict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𝑗</m:t>
                        </m:r>
                      </m:sub>
                    </m:sSub>
                  </m:oMath>
                </a14:m>
                <a:r>
                  <a:rPr lang="en-US" dirty="0"/>
                  <a:t> by generating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𝑦</m:t>
                            </m:r>
                          </m:e>
                        </m:acc>
                      </m:e>
                      <m:sub>
                        <m:r>
                          <a:rPr lang="en-US" b="0" i="1" dirty="0" smtClean="0">
                            <a:latin typeface="Cambria Math" panose="02040503050406030204" pitchFamily="18" charset="0"/>
                          </a:rPr>
                          <m:t>𝑗</m:t>
                        </m:r>
                      </m:sub>
                    </m:sSub>
                  </m:oMath>
                </a14:m>
                <a:r>
                  <a:rPr lang="en-US" dirty="0"/>
                  <a:t> that maximizes the log-likelihood </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𝐿</m:t>
                      </m:r>
                      <m:r>
                        <a:rPr lang="en-US" b="0" i="1" smtClean="0">
                          <a:solidFill>
                            <a:srgbClr val="FF0000"/>
                          </a:solidFill>
                          <a:latin typeface="Cambria Math" panose="02040503050406030204" pitchFamily="18" charset="0"/>
                        </a:rPr>
                        <m:t>=</m:t>
                      </m:r>
                      <m:nary>
                        <m:naryPr>
                          <m:chr m:val="∑"/>
                          <m:ctrlPr>
                            <a:rPr lang="en-US" i="1">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𝑁</m:t>
                          </m:r>
                        </m:sup>
                        <m:e>
                          <m:r>
                            <a:rPr lang="en-US" i="1">
                              <a:solidFill>
                                <a:srgbClr val="FF0000"/>
                              </a:solidFill>
                              <a:latin typeface="Cambria Math" panose="02040503050406030204" pitchFamily="18" charset="0"/>
                            </a:rPr>
                            <m:t>𝑙𝑜𝑔</m:t>
                          </m:r>
                          <m:r>
                            <a:rPr lang="en-US" i="1" smtClean="0">
                              <a:solidFill>
                                <a:srgbClr val="FF0000"/>
                              </a:solidFill>
                              <a:latin typeface="Cambria Math" panose="02040503050406030204" pitchFamily="18" charset="0"/>
                            </a:rPr>
                            <m:t>𝑝</m:t>
                          </m:r>
                          <m:r>
                            <a:rPr lang="en-US" i="1" smtClean="0">
                              <a:solidFill>
                                <a:srgbClr val="FF0000"/>
                              </a:solidFill>
                              <a:latin typeface="Cambria Math" panose="02040503050406030204" pitchFamily="18" charset="0"/>
                            </a:rPr>
                            <m:t>(</m:t>
                          </m:r>
                          <m:sSub>
                            <m:sSubPr>
                              <m:ctrlPr>
                                <a:rPr lang="en-US" i="1" dirty="0">
                                  <a:solidFill>
                                    <a:srgbClr val="FF0000"/>
                                  </a:solidFill>
                                  <a:latin typeface="Cambria Math" panose="02040503050406030204" pitchFamily="18" charset="0"/>
                                </a:rPr>
                              </m:ctrlPr>
                            </m:sSubPr>
                            <m:e>
                              <m:acc>
                                <m:accPr>
                                  <m:chr m:val="̂"/>
                                  <m:ctrlPr>
                                    <a:rPr lang="en-US" i="1" dirty="0">
                                      <a:solidFill>
                                        <a:srgbClr val="FF0000"/>
                                      </a:solidFill>
                                      <a:latin typeface="Cambria Math" panose="02040503050406030204" pitchFamily="18" charset="0"/>
                                    </a:rPr>
                                  </m:ctrlPr>
                                </m:accPr>
                                <m:e>
                                  <m:r>
                                    <a:rPr lang="en-US" i="1" dirty="0">
                                      <a:solidFill>
                                        <a:srgbClr val="FF0000"/>
                                      </a:solidFill>
                                      <a:latin typeface="Cambria Math" panose="02040503050406030204" pitchFamily="18" charset="0"/>
                                    </a:rPr>
                                    <m:t>𝑦</m:t>
                                  </m:r>
                                </m:e>
                              </m:acc>
                            </m:e>
                            <m:sub>
                              <m:r>
                                <a:rPr lang="en-US" i="1" dirty="0">
                                  <a:solidFill>
                                    <a:srgbClr val="FF0000"/>
                                  </a:solidFill>
                                  <a:latin typeface="Cambria Math" panose="02040503050406030204" pitchFamily="18" charset="0"/>
                                </a:rPr>
                                <m:t>𝑗</m:t>
                              </m:r>
                            </m:sub>
                          </m:sSub>
                          <m:r>
                            <a:rPr lang="en-US" i="1" dirty="0">
                              <a:solidFill>
                                <a:srgbClr val="FF0000"/>
                              </a:solidFill>
                              <a:latin typeface="Cambria Math" panose="02040503050406030204" pitchFamily="18" charset="0"/>
                            </a:rPr>
                            <m:t>|</m:t>
                          </m:r>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𝑋</m:t>
                              </m:r>
                            </m:e>
                            <m:sub>
                              <m:r>
                                <a:rPr lang="en-US" i="1" dirty="0">
                                  <a:solidFill>
                                    <a:srgbClr val="FF0000"/>
                                  </a:solidFill>
                                  <a:latin typeface="Cambria Math" panose="02040503050406030204" pitchFamily="18" charset="0"/>
                                </a:rPr>
                                <m:t>𝑗</m:t>
                              </m:r>
                            </m:sub>
                          </m:sSub>
                          <m:r>
                            <a:rPr lang="en-US" i="1" dirty="0">
                              <a:solidFill>
                                <a:srgbClr val="FF0000"/>
                              </a:solidFill>
                              <a:latin typeface="Cambria Math" panose="02040503050406030204" pitchFamily="18" charset="0"/>
                            </a:rPr>
                            <m:t>,</m:t>
                          </m:r>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𝑀</m:t>
                              </m:r>
                            </m:e>
                            <m:sub>
                              <m:r>
                                <a:rPr lang="en-US" i="1" dirty="0">
                                  <a:solidFill>
                                    <a:srgbClr val="FF0000"/>
                                  </a:solidFill>
                                  <a:latin typeface="Cambria Math" panose="02040503050406030204" pitchFamily="18" charset="0"/>
                                </a:rPr>
                                <m:t>𝑗</m:t>
                              </m:r>
                            </m:sub>
                          </m:sSub>
                          <m:r>
                            <a:rPr lang="en-US"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𝑊</m:t>
                          </m:r>
                          <m:r>
                            <a:rPr lang="en-US" i="1">
                              <a:solidFill>
                                <a:srgbClr val="FF0000"/>
                              </a:solidFill>
                              <a:latin typeface="Cambria Math" panose="02040503050406030204" pitchFamily="18" charset="0"/>
                            </a:rPr>
                            <m:t>)</m:t>
                          </m:r>
                        </m:e>
                      </m:nary>
                      <m:r>
                        <a:rPr lang="en-US" b="0" i="0" smtClean="0">
                          <a:latin typeface="Cambria Math" panose="02040503050406030204" pitchFamily="18" charset="0"/>
                        </a:rPr>
                        <m:t> </m:t>
                      </m:r>
                    </m:oMath>
                  </m:oMathPara>
                </a14:m>
                <a:endParaRPr lang="en-US" b="0" dirty="0"/>
              </a:p>
              <a:p>
                <a:pPr marL="0" indent="0">
                  <a:buNone/>
                </a:pPr>
                <a:r>
                  <a:rPr lang="en-US" dirty="0"/>
                  <a:t>   without imputing the missing values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b="0" i="1" dirty="0" smtClean="0">
                            <a:latin typeface="Cambria Math" panose="02040503050406030204" pitchFamily="18" charset="0"/>
                          </a:rPr>
                          <m:t>𝑗</m:t>
                        </m:r>
                      </m:sub>
                    </m:sSub>
                  </m:oMath>
                </a14:m>
                <a:endParaRPr lang="en-US" dirty="0"/>
              </a:p>
              <a:p>
                <a:pPr marL="0" indent="0">
                  <a:buNone/>
                </a:pPr>
                <a:endParaRPr lang="en-US" dirty="0"/>
              </a:p>
              <a:p>
                <a:pPr marL="0"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3"/>
                <a:stretch>
                  <a:fillRect l="-1086" t="-2010" b="-31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8A83E0-3E64-874B-A98A-B7AC4784AC0B}"/>
                  </a:ext>
                </a:extLst>
              </p:cNvPr>
              <p:cNvSpPr txBox="1"/>
              <p:nvPr/>
            </p:nvSpPr>
            <p:spPr>
              <a:xfrm>
                <a:off x="1482436" y="2727674"/>
                <a:ext cx="9227127" cy="7709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solidFill>
                                <a:srgbClr val="FF0000"/>
                              </a:solidFill>
                              <a:latin typeface="Cambria Math" panose="02040503050406030204" pitchFamily="18" charset="0"/>
                              <a:ea typeface="Cambria Math" panose="02040503050406030204" pitchFamily="18" charset="0"/>
                            </a:rPr>
                          </m:ctrlPr>
                        </m:sSubPr>
                        <m:e>
                          <m:sSub>
                            <m:sSubPr>
                              <m:ctrlPr>
                                <a:rPr lang="en-US" b="1" i="1" dirty="0" smtClean="0">
                                  <a:solidFill>
                                    <a:srgbClr val="FF0000"/>
                                  </a:solidFill>
                                  <a:latin typeface="Cambria Math" panose="02040503050406030204" pitchFamily="18" charset="0"/>
                                  <a:ea typeface="Cambria Math" panose="02040503050406030204" pitchFamily="18" charset="0"/>
                                </a:rPr>
                              </m:ctrlPr>
                            </m:sSubPr>
                            <m:e>
                              <m:r>
                                <a:rPr lang="en-US" b="1" i="1" dirty="0" smtClean="0">
                                  <a:solidFill>
                                    <a:srgbClr val="FF0000"/>
                                  </a:solidFill>
                                  <a:latin typeface="Cambria Math" panose="02040503050406030204" pitchFamily="18" charset="0"/>
                                  <a:ea typeface="Cambria Math" panose="02040503050406030204" pitchFamily="18" charset="0"/>
                                </a:rPr>
                                <m:t>𝑴</m:t>
                              </m:r>
                            </m:e>
                            <m:sub>
                              <m:r>
                                <a:rPr lang="en-US" b="1" i="1" dirty="0" smtClean="0">
                                  <a:solidFill>
                                    <a:srgbClr val="FF0000"/>
                                  </a:solidFill>
                                  <a:latin typeface="Cambria Math" panose="02040503050406030204" pitchFamily="18" charset="0"/>
                                  <a:ea typeface="Cambria Math" panose="02040503050406030204" pitchFamily="18" charset="0"/>
                                </a:rPr>
                                <m:t>𝒋</m:t>
                              </m:r>
                            </m:sub>
                          </m:sSub>
                          <m:r>
                            <a:rPr lang="en-US" b="1" i="1" dirty="0" smtClean="0">
                              <a:solidFill>
                                <a:srgbClr val="FF0000"/>
                              </a:solidFill>
                              <a:latin typeface="Cambria Math" panose="02040503050406030204" pitchFamily="18" charset="0"/>
                              <a:ea typeface="Cambria Math" panose="02040503050406030204" pitchFamily="18" charset="0"/>
                            </a:rPr>
                            <m:t>∈</m:t>
                          </m:r>
                          <m:sSup>
                            <m:sSupPr>
                              <m:ctrlPr>
                                <a:rPr lang="en-US" b="1" i="1" dirty="0"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b="1" i="1" dirty="0" smtClean="0">
                                      <a:solidFill>
                                        <a:srgbClr val="FF0000"/>
                                      </a:solidFill>
                                      <a:latin typeface="Cambria Math" panose="02040503050406030204" pitchFamily="18" charset="0"/>
                                      <a:ea typeface="Cambria Math" panose="02040503050406030204" pitchFamily="18" charset="0"/>
                                    </a:rPr>
                                  </m:ctrlPr>
                                </m:dPr>
                                <m:e>
                                  <m:r>
                                    <a:rPr lang="en-US" b="1" i="1" dirty="0" smtClean="0">
                                      <a:solidFill>
                                        <a:srgbClr val="FF0000"/>
                                      </a:solidFill>
                                      <a:latin typeface="Cambria Math" panose="02040503050406030204" pitchFamily="18" charset="0"/>
                                      <a:ea typeface="Cambria Math" panose="02040503050406030204" pitchFamily="18" charset="0"/>
                                    </a:rPr>
                                    <m:t>𝟎</m:t>
                                  </m:r>
                                  <m:r>
                                    <a:rPr lang="en-US" b="1" i="1" dirty="0" smtClean="0">
                                      <a:solidFill>
                                        <a:srgbClr val="FF0000"/>
                                      </a:solidFill>
                                      <a:latin typeface="Cambria Math" panose="02040503050406030204" pitchFamily="18" charset="0"/>
                                      <a:ea typeface="Cambria Math" panose="02040503050406030204" pitchFamily="18" charset="0"/>
                                    </a:rPr>
                                    <m:t>, </m:t>
                                  </m:r>
                                  <m:r>
                                    <a:rPr lang="en-US" b="1" i="1" dirty="0" smtClean="0">
                                      <a:solidFill>
                                        <a:srgbClr val="FF0000"/>
                                      </a:solidFill>
                                      <a:latin typeface="Cambria Math" panose="02040503050406030204" pitchFamily="18" charset="0"/>
                                      <a:ea typeface="Cambria Math" panose="02040503050406030204" pitchFamily="18" charset="0"/>
                                    </a:rPr>
                                    <m:t>𝟏</m:t>
                                  </m:r>
                                </m:e>
                              </m:d>
                            </m:e>
                            <m:sup>
                              <m:r>
                                <a:rPr lang="en-US" b="1" i="1" dirty="0" smtClean="0">
                                  <a:solidFill>
                                    <a:srgbClr val="FF0000"/>
                                  </a:solidFill>
                                  <a:latin typeface="Cambria Math" panose="02040503050406030204" pitchFamily="18" charset="0"/>
                                  <a:ea typeface="Cambria Math" panose="02040503050406030204" pitchFamily="18" charset="0"/>
                                </a:rPr>
                                <m:t>𝑻</m:t>
                              </m:r>
                              <m:r>
                                <a:rPr lang="en-US" b="1" i="1" dirty="0" smtClean="0">
                                  <a:solidFill>
                                    <a:srgbClr val="FF0000"/>
                                  </a:solidFill>
                                  <a:latin typeface="Cambria Math" panose="02040503050406030204" pitchFamily="18" charset="0"/>
                                  <a:ea typeface="Cambria Math" panose="02040503050406030204" pitchFamily="18" charset="0"/>
                                </a:rPr>
                                <m:t>×</m:t>
                              </m:r>
                              <m:r>
                                <a:rPr lang="en-US" b="1" i="1" dirty="0" smtClean="0">
                                  <a:solidFill>
                                    <a:srgbClr val="FF0000"/>
                                  </a:solidFill>
                                  <a:latin typeface="Cambria Math" panose="02040503050406030204" pitchFamily="18" charset="0"/>
                                  <a:ea typeface="Cambria Math" panose="02040503050406030204" pitchFamily="18" charset="0"/>
                                </a:rPr>
                                <m:t>𝒅</m:t>
                              </m:r>
                            </m:sup>
                          </m:sSup>
                          <m:r>
                            <a:rPr lang="en-US" b="1" i="1" dirty="0" smtClean="0">
                              <a:solidFill>
                                <a:srgbClr val="FF0000"/>
                              </a:solidFill>
                              <a:latin typeface="Cambria Math" panose="02040503050406030204" pitchFamily="18" charset="0"/>
                              <a:ea typeface="Cambria Math" panose="02040503050406030204" pitchFamily="18" charset="0"/>
                            </a:rPr>
                            <m:t>                    </m:t>
                          </m:r>
                          <m:r>
                            <a:rPr lang="en-US" b="1" i="1" dirty="0" smtClean="0">
                              <a:solidFill>
                                <a:srgbClr val="FF0000"/>
                              </a:solidFill>
                              <a:latin typeface="Cambria Math" panose="02040503050406030204" pitchFamily="18" charset="0"/>
                              <a:ea typeface="Cambria Math" panose="02040503050406030204" pitchFamily="18" charset="0"/>
                            </a:rPr>
                            <m:t>𝑿</m:t>
                          </m:r>
                        </m:e>
                        <m:sub>
                          <m:r>
                            <a:rPr lang="en-US" b="1" i="1" dirty="0" smtClean="0">
                              <a:solidFill>
                                <a:srgbClr val="FF0000"/>
                              </a:solidFill>
                              <a:latin typeface="Cambria Math" panose="02040503050406030204" pitchFamily="18" charset="0"/>
                              <a:ea typeface="Cambria Math" panose="02040503050406030204" pitchFamily="18" charset="0"/>
                            </a:rPr>
                            <m:t>𝒋</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d>
                            <m:dPr>
                              <m:begChr m:val="["/>
                              <m:endChr m:val="]"/>
                              <m:ctrlPr>
                                <a:rPr lang="en-US" b="1" i="1" smtClean="0">
                                  <a:solidFill>
                                    <a:srgbClr val="FF0000"/>
                                  </a:solidFill>
                                  <a:latin typeface="Cambria Math" panose="02040503050406030204" pitchFamily="18" charset="0"/>
                                </a:rPr>
                              </m:ctrlPr>
                            </m:dPr>
                            <m:e>
                              <m:m>
                                <m:mPr>
                                  <m:mcs>
                                    <m:mc>
                                      <m:mcPr>
                                        <m:count m:val="3"/>
                                        <m:mcJc m:val="center"/>
                                      </m:mcPr>
                                    </m:mc>
                                  </m:mcs>
                                  <m:ctrlPr>
                                    <a:rPr lang="en-US" b="1" i="1" smtClean="0">
                                      <a:solidFill>
                                        <a:srgbClr val="FF0000"/>
                                      </a:solidFill>
                                      <a:latin typeface="Cambria Math" panose="02040503050406030204" pitchFamily="18" charset="0"/>
                                    </a:rPr>
                                  </m:ctrlPr>
                                </m:mPr>
                                <m:mr>
                                  <m:e>
                                    <m:sSub>
                                      <m:sSubPr>
                                        <m:ctrlPr>
                                          <a:rPr lang="en-US" b="1" i="1" smtClean="0">
                                            <a:solidFill>
                                              <a:srgbClr val="FF0000"/>
                                            </a:solidFill>
                                            <a:latin typeface="Cambria Math" panose="02040503050406030204" pitchFamily="18" charset="0"/>
                                          </a:rPr>
                                        </m:ctrlPr>
                                      </m:sSubPr>
                                      <m:e>
                                        <m:r>
                                          <m:rPr>
                                            <m:brk m:alnAt="7"/>
                                          </m:rPr>
                                          <a:rPr lang="en-US" b="1" i="1" smtClean="0">
                                            <a:solidFill>
                                              <a:srgbClr val="FF0000"/>
                                            </a:solidFill>
                                            <a:latin typeface="Cambria Math" panose="02040503050406030204" pitchFamily="18" charset="0"/>
                                          </a:rPr>
                                          <m:t>𝒙</m:t>
                                        </m:r>
                                      </m:e>
                                      <m:sub>
                                        <m:r>
                                          <m:rPr>
                                            <m:brk m:alnAt="7"/>
                                          </m:rP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𝟏</m:t>
                                        </m:r>
                                      </m:sub>
                                    </m:sSub>
                                  </m:e>
                                  <m:e>
                                    <m:r>
                                      <a:rPr lang="en-US" b="1" i="1" smtClean="0">
                                        <a:solidFill>
                                          <a:srgbClr val="FF0000"/>
                                        </a:solidFill>
                                        <a:latin typeface="Cambria Math" panose="02040503050406030204" pitchFamily="18" charset="0"/>
                                      </a:rPr>
                                      <m:t>⋯</m:t>
                                    </m:r>
                                  </m:e>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𝟏</m:t>
                                        </m:r>
                                        <m:r>
                                          <a:rPr lang="en-US" b="1" i="1" smtClean="0">
                                            <a:solidFill>
                                              <a:srgbClr val="FF0000"/>
                                            </a:solidFill>
                                            <a:latin typeface="Cambria Math" panose="02040503050406030204" pitchFamily="18" charset="0"/>
                                          </a:rPr>
                                          <m:t>𝒅</m:t>
                                        </m:r>
                                      </m:sub>
                                    </m:sSub>
                                  </m:e>
                                </m:mr>
                                <m:mr>
                                  <m:e>
                                    <m:r>
                                      <a:rPr lang="en-US" b="1" i="1" smtClean="0">
                                        <a:solidFill>
                                          <a:srgbClr val="FF0000"/>
                                        </a:solidFill>
                                        <a:latin typeface="Cambria Math" panose="02040503050406030204" pitchFamily="18" charset="0"/>
                                      </a:rPr>
                                      <m:t>⋮</m:t>
                                    </m:r>
                                  </m:e>
                                  <m:e>
                                    <m:r>
                                      <a:rPr lang="en-US" b="1" i="1" smtClean="0">
                                        <a:solidFill>
                                          <a:srgbClr val="FF0000"/>
                                        </a:solidFill>
                                        <a:latin typeface="Cambria Math" panose="02040503050406030204" pitchFamily="18" charset="0"/>
                                      </a:rPr>
                                      <m:t>⋱</m:t>
                                    </m:r>
                                  </m:e>
                                  <m:e>
                                    <m:r>
                                      <a:rPr lang="en-US" b="1" i="1" smtClean="0">
                                        <a:solidFill>
                                          <a:srgbClr val="FF0000"/>
                                        </a:solidFill>
                                        <a:latin typeface="Cambria Math" panose="02040503050406030204" pitchFamily="18" charset="0"/>
                                      </a:rPr>
                                      <m:t>⋮</m:t>
                                    </m:r>
                                  </m:e>
                                </m:mr>
                                <m:m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𝑻</m:t>
                                        </m:r>
                                        <m:r>
                                          <a:rPr lang="en-US" b="1" i="1" smtClean="0">
                                            <a:solidFill>
                                              <a:srgbClr val="FF0000"/>
                                            </a:solidFill>
                                            <a:latin typeface="Cambria Math" panose="02040503050406030204" pitchFamily="18" charset="0"/>
                                          </a:rPr>
                                          <m:t>𝟏</m:t>
                                        </m:r>
                                      </m:sub>
                                    </m:sSub>
                                  </m:e>
                                  <m:e>
                                    <m:r>
                                      <a:rPr lang="en-US" b="1" i="1" smtClean="0">
                                        <a:solidFill>
                                          <a:srgbClr val="FF0000"/>
                                        </a:solidFill>
                                        <a:latin typeface="Cambria Math" panose="02040503050406030204" pitchFamily="18" charset="0"/>
                                      </a:rPr>
                                      <m:t>⋯</m:t>
                                    </m:r>
                                  </m:e>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𝑻𝒅</m:t>
                                        </m:r>
                                      </m:sub>
                                    </m:sSub>
                                  </m:e>
                                </m:mr>
                              </m:m>
                            </m:e>
                          </m:d>
                        </m:e>
                        <m:sub>
                          <m:r>
                            <a:rPr lang="en-US" b="1" i="1" smtClean="0">
                              <a:solidFill>
                                <a:srgbClr val="FF0000"/>
                              </a:solidFill>
                              <a:latin typeface="Cambria Math" panose="02040503050406030204" pitchFamily="18" charset="0"/>
                            </a:rPr>
                            <m:t>𝑻</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𝒅</m:t>
                          </m:r>
                        </m:sub>
                      </m:sSub>
                    </m:oMath>
                  </m:oMathPara>
                </a14:m>
                <a:endParaRPr lang="en-US" b="1" dirty="0"/>
              </a:p>
            </p:txBody>
          </p:sp>
        </mc:Choice>
        <mc:Fallback xmlns="">
          <p:sp>
            <p:nvSpPr>
              <p:cNvPr id="3" name="TextBox 2">
                <a:extLst>
                  <a:ext uri="{FF2B5EF4-FFF2-40B4-BE49-F238E27FC236}">
                    <a16:creationId xmlns:a16="http://schemas.microsoft.com/office/drawing/2014/main" id="{5F8A83E0-3E64-874B-A98A-B7AC4784AC0B}"/>
                  </a:ext>
                </a:extLst>
              </p:cNvPr>
              <p:cNvSpPr txBox="1">
                <a:spLocks noRot="1" noChangeAspect="1" noMove="1" noResize="1" noEditPoints="1" noAdjustHandles="1" noChangeArrowheads="1" noChangeShapeType="1" noTextEdit="1"/>
              </p:cNvSpPr>
              <p:nvPr/>
            </p:nvSpPr>
            <p:spPr>
              <a:xfrm>
                <a:off x="1482436" y="2727674"/>
                <a:ext cx="9227127" cy="770917"/>
              </a:xfrm>
              <a:prstGeom prst="rect">
                <a:avLst/>
              </a:prstGeom>
              <a:blipFill>
                <a:blip r:embed="rId4"/>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3101457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Gradient Importance</a:t>
            </a:r>
          </a:p>
        </p:txBody>
      </p:sp>
      <p:sp>
        <p:nvSpPr>
          <p:cNvPr id="6" name="Content Placeholder 5"/>
          <p:cNvSpPr>
            <a:spLocks noGrp="1"/>
          </p:cNvSpPr>
          <p:nvPr>
            <p:ph idx="1"/>
          </p:nvPr>
        </p:nvSpPr>
        <p:spPr>
          <a:xfrm>
            <a:off x="838200" y="1059729"/>
            <a:ext cx="7823662" cy="5036271"/>
          </a:xfrm>
        </p:spPr>
        <p:txBody>
          <a:bodyPr/>
          <a:lstStyle/>
          <a:p>
            <a:r>
              <a:rPr lang="en-US" dirty="0"/>
              <a:t>Importance matrix can be applied to gradients, which are produced by taking regular stochastic gradient descent (SGD) steps, toward training multi-layered perceptron (MLP) models with incomplete tabular inputs </a:t>
            </a:r>
          </a:p>
          <a:p>
            <a:endParaRPr lang="en-US" dirty="0"/>
          </a:p>
          <a:p>
            <a:endParaRPr lang="en-US" dirty="0"/>
          </a:p>
          <a:p>
            <a:pPr marL="0" indent="0">
              <a:buNone/>
            </a:pPr>
            <a:endParaRPr lang="en-US" dirty="0"/>
          </a:p>
          <a:p>
            <a:pPr marL="0" indent="0">
              <a:buNone/>
            </a:pPr>
            <a:endParaRPr lang="en-US" dirty="0"/>
          </a:p>
        </p:txBody>
      </p:sp>
      <p:pic>
        <p:nvPicPr>
          <p:cNvPr id="2" name="Picture 1">
            <a:extLst>
              <a:ext uri="{FF2B5EF4-FFF2-40B4-BE49-F238E27FC236}">
                <a16:creationId xmlns:a16="http://schemas.microsoft.com/office/drawing/2014/main" id="{3F69B984-7462-244B-BA90-9F4B27F288E6}"/>
              </a:ext>
            </a:extLst>
          </p:cNvPr>
          <p:cNvPicPr>
            <a:picLocks noChangeAspect="1"/>
          </p:cNvPicPr>
          <p:nvPr/>
        </p:nvPicPr>
        <p:blipFill>
          <a:blip r:embed="rId3"/>
          <a:stretch>
            <a:fillRect/>
          </a:stretch>
        </p:blipFill>
        <p:spPr>
          <a:xfrm>
            <a:off x="2683804" y="4868138"/>
            <a:ext cx="6824392" cy="734019"/>
          </a:xfrm>
          <a:prstGeom prst="rect">
            <a:avLst/>
          </a:prstGeom>
        </p:spPr>
      </p:pic>
      <p:sp>
        <p:nvSpPr>
          <p:cNvPr id="4" name="TextBox 3">
            <a:extLst>
              <a:ext uri="{FF2B5EF4-FFF2-40B4-BE49-F238E27FC236}">
                <a16:creationId xmlns:a16="http://schemas.microsoft.com/office/drawing/2014/main" id="{42F09D31-5B29-244A-BC37-5459F9165A09}"/>
              </a:ext>
            </a:extLst>
          </p:cNvPr>
          <p:cNvSpPr txBox="1"/>
          <p:nvPr/>
        </p:nvSpPr>
        <p:spPr>
          <a:xfrm>
            <a:off x="5644342" y="3084022"/>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8" name="Content Placeholder 5">
                <a:extLst>
                  <a:ext uri="{FF2B5EF4-FFF2-40B4-BE49-F238E27FC236}">
                    <a16:creationId xmlns:a16="http://schemas.microsoft.com/office/drawing/2014/main" id="{56BE3CA3-899B-D744-A157-27FF7086F66A}"/>
                  </a:ext>
                </a:extLst>
              </p:cNvPr>
              <p:cNvSpPr txBox="1">
                <a:spLocks/>
              </p:cNvSpPr>
              <p:nvPr/>
            </p:nvSpPr>
            <p:spPr>
              <a:xfrm>
                <a:off x="838200" y="3084022"/>
                <a:ext cx="10363200" cy="5036271"/>
              </a:xfrm>
              <a:prstGeom prst="rect">
                <a:avLst/>
              </a:prstGeom>
            </p:spPr>
            <p:txBody>
              <a:bodyPr vert="horz" lIns="91440" tIns="45720" rIns="91440" bIns="45720" rtlCol="0">
                <a:noAutofit/>
              </a:bodyPr>
              <a:lstStyle>
                <a:lvl1pPr marL="228618" indent="-228618" algn="l" defTabSz="91447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5" indent="-228618" algn="l" defTabSz="91447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1" indent="-228618" algn="l" defTabSz="91447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2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65"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38"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74"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11" indent="-228618" algn="l" defTabSz="91447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Dataset and missing indicators can be reduced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l-GR" i="1" dirty="0" smtClean="0">
                              <a:latin typeface="Cambria Math" panose="02040503050406030204" pitchFamily="18" charset="0"/>
                              <a:ea typeface="Cambria Math" panose="02040503050406030204" pitchFamily="18" charset="0"/>
                            </a:rPr>
                            <m:t>𝒳</m:t>
                          </m:r>
                        </m:e>
                        <m:sub>
                          <m:r>
                            <a:rPr lang="en-US" i="1" dirty="0" smtClean="0">
                              <a:latin typeface="Cambria Math" panose="02040503050406030204" pitchFamily="18" charset="0"/>
                              <a:ea typeface="Cambria Math" panose="02040503050406030204" pitchFamily="18" charset="0"/>
                            </a:rPr>
                            <m:t>𝑡𝑎𝑏</m:t>
                          </m:r>
                        </m:sub>
                      </m:sSub>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𝑁</m:t>
                              </m:r>
                            </m:sub>
                          </m:sSub>
                        </m:e>
                      </m:d>
                      <m:r>
                        <a:rPr lang="en-US" i="1" dirty="0" smtClean="0">
                          <a:latin typeface="Cambria Math" panose="02040503050406030204" pitchFamily="18" charset="0"/>
                        </a:rPr>
                        <m:t> </m:t>
                      </m:r>
                      <m:r>
                        <a:rPr lang="en-US" i="1" dirty="0" smtClean="0">
                          <a:latin typeface="Cambria Math" panose="02040503050406030204" pitchFamily="18" charset="0"/>
                        </a:rPr>
                        <m:t>𝑤𝑖𝑡h</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r>
                        <a:rPr lang="en-US" i="1" dirty="0" smtClean="0">
                          <a:latin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i="1" dirty="0" smtClean="0">
                              <a:latin typeface="Cambria Math" panose="02040503050406030204" pitchFamily="18" charset="0"/>
                              <a:ea typeface="Cambria Math" panose="02040503050406030204" pitchFamily="18" charset="0"/>
                            </a:rPr>
                            <m:t>𝑑</m:t>
                          </m:r>
                        </m:sup>
                      </m:sSup>
                    </m:oMath>
                  </m:oMathPara>
                </a14:m>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l-GR" i="1" dirty="0" smtClean="0">
                              <a:latin typeface="Cambria Math" panose="02040503050406030204" pitchFamily="18" charset="0"/>
                              <a:ea typeface="Cambria Math" panose="02040503050406030204" pitchFamily="18" charset="0"/>
                            </a:rPr>
                            <m:t>ℳ</m:t>
                          </m:r>
                        </m:e>
                        <m:sub>
                          <m:r>
                            <a:rPr lang="en-US" i="1" dirty="0" smtClean="0">
                              <a:latin typeface="Cambria Math" panose="02040503050406030204" pitchFamily="18" charset="0"/>
                              <a:ea typeface="Cambria Math" panose="02040503050406030204" pitchFamily="18" charset="0"/>
                            </a:rPr>
                            <m:t>𝑡𝑎𝑏</m:t>
                          </m:r>
                        </m:sub>
                      </m:sSub>
                      <m:r>
                        <a:rPr lang="en-US" i="1" dirty="0">
                          <a:latin typeface="Cambria Math" panose="02040503050406030204" pitchFamily="18" charset="0"/>
                        </a:rPr>
                        <m:t>= </m:t>
                      </m:r>
                      <m:d>
                        <m:dPr>
                          <m:ctrlPr>
                            <a:rPr lang="en-US" i="1" dirty="0">
                              <a:latin typeface="Cambria Math" panose="02040503050406030204" pitchFamily="18" charset="0"/>
                            </a:rPr>
                          </m:ctrlPr>
                        </m:dPr>
                        <m:e>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smtClean="0">
                                  <a:latin typeface="Cambria Math" panose="02040503050406030204" pitchFamily="18" charset="0"/>
                                </a:rPr>
                                <m:t>𝑚</m:t>
                              </m:r>
                            </m:e>
                            <m:sub>
                              <m:r>
                                <a:rPr lang="en-US" i="1" dirty="0">
                                  <a:latin typeface="Cambria Math" panose="02040503050406030204" pitchFamily="18" charset="0"/>
                                </a:rPr>
                                <m:t>𝑁</m:t>
                              </m:r>
                            </m:sub>
                          </m:sSub>
                        </m:e>
                      </m:d>
                      <m:r>
                        <a:rPr lang="en-US" i="1" dirty="0" smtClean="0">
                          <a:latin typeface="Cambria Math" panose="02040503050406030204" pitchFamily="18" charset="0"/>
                        </a:rPr>
                        <m:t> </m:t>
                      </m:r>
                      <m:r>
                        <a:rPr lang="en-US" i="1" dirty="0" smtClean="0">
                          <a:latin typeface="Cambria Math" panose="02040503050406030204" pitchFamily="18" charset="0"/>
                        </a:rPr>
                        <m:t>𝑤𝑖𝑡h</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𝑗</m:t>
                          </m:r>
                        </m:sub>
                      </m:sSub>
                      <m:r>
                        <a:rPr lang="en-US" i="1" dirty="0" smtClean="0">
                          <a:latin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𝑑</m:t>
                          </m:r>
                        </m:sup>
                      </m:sSup>
                    </m:oMath>
                  </m:oMathPara>
                </a14:m>
                <a:endParaRPr lang="en-US" dirty="0"/>
              </a:p>
              <a:p>
                <a:r>
                  <a:rPr lang="en-US" dirty="0"/>
                  <a:t>Define an</a:t>
                </a:r>
                <a:r>
                  <a:rPr lang="zh-CN" altLang="en-US" dirty="0"/>
                  <a:t> </a:t>
                </a:r>
                <a:r>
                  <a:rPr lang="en-US" dirty="0"/>
                  <a:t>MLP with k hidden layers as follows</a:t>
                </a:r>
              </a:p>
              <a:p>
                <a:pPr marL="0" indent="0">
                  <a:buFont typeface="Arial" panose="020B0604020202020204" pitchFamily="34" charset="0"/>
                  <a:buNone/>
                </a:pPr>
                <a:endParaRPr lang="en-US" dirty="0"/>
              </a:p>
              <a:p>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𝑊</m:t>
                        </m:r>
                      </m:e>
                      <m:sub>
                        <m:r>
                          <a:rPr lang="en-US" dirty="0">
                            <a:latin typeface="Cambria Math" panose="02040503050406030204" pitchFamily="18" charset="0"/>
                          </a:rPr>
                          <m:t>𝑖</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𝜙</m:t>
                        </m:r>
                      </m:e>
                      <m:sub>
                        <m:r>
                          <a:rPr lang="en-US" dirty="0">
                            <a:latin typeface="Cambria Math" panose="02040503050406030204" pitchFamily="18" charset="0"/>
                          </a:rPr>
                          <m:t>𝑖</m:t>
                        </m:r>
                      </m:sub>
                    </m:sSub>
                  </m:oMath>
                </a14:m>
                <a:r>
                  <a:rPr lang="en-US" dirty="0"/>
                  <a:t> are the weight matrix and activation functions for the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hidden layer</a:t>
                </a:r>
              </a:p>
              <a:p>
                <a:r>
                  <a:rPr lang="en-US" dirty="0"/>
                  <a:t>Omit the bias terms for notational convenience.</a:t>
                </a:r>
              </a:p>
              <a:p>
                <a:endParaRPr lang="en-US" dirty="0"/>
              </a:p>
              <a:p>
                <a:pPr marL="0" indent="0">
                  <a:buFont typeface="Arial" panose="020B0604020202020204" pitchFamily="34" charset="0"/>
                  <a:buNone/>
                </a:pPr>
                <a:endParaRPr lang="en-US"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8" name="Content Placeholder 5">
                <a:extLst>
                  <a:ext uri="{FF2B5EF4-FFF2-40B4-BE49-F238E27FC236}">
                    <a16:creationId xmlns:a16="http://schemas.microsoft.com/office/drawing/2014/main" id="{56BE3CA3-899B-D744-A157-27FF7086F66A}"/>
                  </a:ext>
                </a:extLst>
              </p:cNvPr>
              <p:cNvSpPr txBox="1">
                <a:spLocks noRot="1" noChangeAspect="1" noMove="1" noResize="1" noEditPoints="1" noAdjustHandles="1" noChangeArrowheads="1" noChangeShapeType="1" noTextEdit="1"/>
              </p:cNvSpPr>
              <p:nvPr/>
            </p:nvSpPr>
            <p:spPr>
              <a:xfrm>
                <a:off x="838200" y="3084022"/>
                <a:ext cx="10363200" cy="5036271"/>
              </a:xfrm>
              <a:prstGeom prst="rect">
                <a:avLst/>
              </a:prstGeom>
              <a:blipFill>
                <a:blip r:embed="rId4"/>
                <a:stretch>
                  <a:fillRect l="-1102" t="-2010" r="-490"/>
                </a:stretch>
              </a:blipFill>
            </p:spPr>
            <p:txBody>
              <a:bodyPr/>
              <a:lstStyle/>
              <a:p>
                <a:r>
                  <a:rPr lang="en-US">
                    <a:noFill/>
                  </a:rPr>
                  <a:t> </a:t>
                </a:r>
              </a:p>
            </p:txBody>
          </p:sp>
        </mc:Fallback>
      </mc:AlternateContent>
      <p:pic>
        <p:nvPicPr>
          <p:cNvPr id="1028" name="Picture 4" descr="Multi-Layer Perceptron Neural Network using Python – Machine Learning Geek">
            <a:extLst>
              <a:ext uri="{FF2B5EF4-FFF2-40B4-BE49-F238E27FC236}">
                <a16:creationId xmlns:a16="http://schemas.microsoft.com/office/drawing/2014/main" id="{7C02ADB1-E0AD-0C42-92BE-73C850303F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3781" y="1059727"/>
            <a:ext cx="3998021" cy="178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41048"/>
      </p:ext>
    </p:extLst>
  </p:cSld>
  <p:clrMapOvr>
    <a:masterClrMapping/>
  </p:clrMapOvr>
</p:sld>
</file>

<file path=ppt/theme/theme1.xml><?xml version="1.0" encoding="utf-8"?>
<a:theme xmlns:a="http://schemas.openxmlformats.org/drawingml/2006/main" name="Blank">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2299</TotalTime>
  <Words>4294</Words>
  <Application>Microsoft Macintosh PowerPoint</Application>
  <PresentationFormat>Widescreen</PresentationFormat>
  <Paragraphs>419</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NimbusRomNo9L-Medi</vt:lpstr>
      <vt:lpstr>Arial</vt:lpstr>
      <vt:lpstr>Calibri</vt:lpstr>
      <vt:lpstr>Cambria Math</vt:lpstr>
      <vt:lpstr>Blank</vt:lpstr>
      <vt:lpstr>Gradient Importance Learning for Incomplete Observations  Qitong Gao, Dong Wang, Joshua D. Amason, Siyang Yuan, Chenyang Tao, Ricardo Henao, Majda Hadziahmetovic, Lawrence Carin, Miroslav Pajic  Xiaohan Cheng February 3, 2022</vt:lpstr>
      <vt:lpstr>Background</vt:lpstr>
      <vt:lpstr>Flaws of Current Methods</vt:lpstr>
      <vt:lpstr>Example</vt:lpstr>
      <vt:lpstr>Motivation for Gradient Importance Learning</vt:lpstr>
      <vt:lpstr>Contributions of Gradient Importance Learning</vt:lpstr>
      <vt:lpstr>Overview of Gradient Importance Learning</vt:lpstr>
      <vt:lpstr>Problem Formulation</vt:lpstr>
      <vt:lpstr>Gradient Importance</vt:lpstr>
      <vt:lpstr>Gradient Importance</vt:lpstr>
      <vt:lpstr>Gradient Importance</vt:lpstr>
      <vt:lpstr>Gradient Importance</vt:lpstr>
      <vt:lpstr>Gradient Importance</vt:lpstr>
      <vt:lpstr>RL to Generate Importance Matrix</vt:lpstr>
      <vt:lpstr>RL to Generate Importance Matrix</vt:lpstr>
      <vt:lpstr>RL to Generate Importance Matrix</vt:lpstr>
      <vt:lpstr>RL to Generate Importance Matrix</vt:lpstr>
      <vt:lpstr>Datasets </vt:lpstr>
      <vt:lpstr>MIMIC-III</vt:lpstr>
      <vt:lpstr>Ophthalmic Data</vt:lpstr>
      <vt:lpstr>MNIST</vt:lpstr>
      <vt:lpstr>MNIST</vt:lpstr>
      <vt:lpstr>Feature Space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Subtitle</dc:title>
  <dc:creator>Shelley A. Rusincovitch</dc:creator>
  <cp:lastModifiedBy>Xiaohan Cheng</cp:lastModifiedBy>
  <cp:revision>140</cp:revision>
  <dcterms:created xsi:type="dcterms:W3CDTF">2018-09-19T10:12:32Z</dcterms:created>
  <dcterms:modified xsi:type="dcterms:W3CDTF">2022-02-03T14:49:15Z</dcterms:modified>
</cp:coreProperties>
</file>